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8" r:id="rId3"/>
    <p:sldId id="259" r:id="rId4"/>
    <p:sldId id="270" r:id="rId5"/>
    <p:sldId id="261" r:id="rId6"/>
    <p:sldId id="269" r:id="rId7"/>
    <p:sldId id="262" r:id="rId8"/>
    <p:sldId id="263" r:id="rId9"/>
    <p:sldId id="266" r:id="rId10"/>
    <p:sldId id="267" r:id="rId11"/>
    <p:sldId id="268" r:id="rId12"/>
    <p:sldId id="271" r:id="rId13"/>
    <p:sldId id="272" r:id="rId14"/>
    <p:sldId id="273" r:id="rId15"/>
    <p:sldId id="274" r:id="rId16"/>
    <p:sldId id="277" r:id="rId17"/>
    <p:sldId id="276" r:id="rId18"/>
    <p:sldId id="278" r:id="rId19"/>
    <p:sldId id="279"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282" autoAdjust="0"/>
  </p:normalViewPr>
  <p:slideViewPr>
    <p:cSldViewPr>
      <p:cViewPr varScale="1">
        <p:scale>
          <a:sx n="97" d="100"/>
          <a:sy n="97" d="100"/>
        </p:scale>
        <p:origin x="-131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dirty="0" smtClean="0"/>
              <a:t>Attendance: Percentages</a:t>
            </a:r>
            <a:endParaRPr lang="en-US" dirty="0"/>
          </a:p>
        </c:rich>
      </c:tx>
    </c:title>
    <c:plotArea>
      <c:layout/>
      <c:lineChart>
        <c:grouping val="standard"/>
        <c:ser>
          <c:idx val="0"/>
          <c:order val="0"/>
          <c:tx>
            <c:strRef>
              <c:f>Sheet1!$B$1</c:f>
              <c:strCache>
                <c:ptCount val="1"/>
                <c:pt idx="0">
                  <c:v>Attendance</c:v>
                </c:pt>
              </c:strCache>
            </c:strRef>
          </c:tx>
          <c:marker>
            <c:symbol val="none"/>
          </c:marker>
          <c:cat>
            <c:strRef>
              <c:f>Sheet1!$A$2:$A$19</c:f>
              <c:strCache>
                <c:ptCount val="18"/>
                <c:pt idx="0">
                  <c:v>0-6</c:v>
                </c:pt>
                <c:pt idx="1">
                  <c:v>6-13</c:v>
                </c:pt>
                <c:pt idx="2">
                  <c:v>13-20</c:v>
                </c:pt>
                <c:pt idx="3">
                  <c:v>20-27</c:v>
                </c:pt>
                <c:pt idx="4">
                  <c:v>27-34</c:v>
                </c:pt>
                <c:pt idx="5">
                  <c:v>34-41</c:v>
                </c:pt>
                <c:pt idx="6">
                  <c:v>41-48</c:v>
                </c:pt>
                <c:pt idx="7">
                  <c:v>48-55</c:v>
                </c:pt>
                <c:pt idx="8">
                  <c:v>55-62</c:v>
                </c:pt>
                <c:pt idx="9">
                  <c:v>62-69</c:v>
                </c:pt>
                <c:pt idx="10">
                  <c:v>69-76</c:v>
                </c:pt>
                <c:pt idx="11">
                  <c:v>76-83</c:v>
                </c:pt>
                <c:pt idx="12">
                  <c:v>83-90</c:v>
                </c:pt>
                <c:pt idx="13">
                  <c:v>90-97</c:v>
                </c:pt>
                <c:pt idx="14">
                  <c:v>97-104</c:v>
                </c:pt>
                <c:pt idx="15">
                  <c:v>104-111</c:v>
                </c:pt>
                <c:pt idx="16">
                  <c:v>111-118</c:v>
                </c:pt>
                <c:pt idx="17">
                  <c:v>118 -120</c:v>
                </c:pt>
              </c:strCache>
            </c:strRef>
          </c:cat>
          <c:val>
            <c:numRef>
              <c:f>Sheet1!$B$2:$B$19</c:f>
              <c:numCache>
                <c:formatCode>General</c:formatCode>
                <c:ptCount val="18"/>
                <c:pt idx="0">
                  <c:v>0</c:v>
                </c:pt>
                <c:pt idx="1">
                  <c:v>7.1</c:v>
                </c:pt>
                <c:pt idx="2">
                  <c:v>10.7</c:v>
                </c:pt>
                <c:pt idx="3">
                  <c:v>28.6</c:v>
                </c:pt>
                <c:pt idx="4">
                  <c:v>14.3</c:v>
                </c:pt>
                <c:pt idx="5">
                  <c:v>10.7</c:v>
                </c:pt>
                <c:pt idx="6">
                  <c:v>3.6</c:v>
                </c:pt>
                <c:pt idx="7">
                  <c:v>7.1</c:v>
                </c:pt>
                <c:pt idx="8">
                  <c:v>3.6</c:v>
                </c:pt>
                <c:pt idx="9">
                  <c:v>3.6</c:v>
                </c:pt>
                <c:pt idx="10">
                  <c:v>0</c:v>
                </c:pt>
                <c:pt idx="11">
                  <c:v>3.6</c:v>
                </c:pt>
                <c:pt idx="12">
                  <c:v>0</c:v>
                </c:pt>
                <c:pt idx="13">
                  <c:v>3.6</c:v>
                </c:pt>
                <c:pt idx="14">
                  <c:v>0</c:v>
                </c:pt>
                <c:pt idx="15">
                  <c:v>0</c:v>
                </c:pt>
                <c:pt idx="16">
                  <c:v>3.6</c:v>
                </c:pt>
                <c:pt idx="17">
                  <c:v>0</c:v>
                </c:pt>
              </c:numCache>
            </c:numRef>
          </c:val>
        </c:ser>
        <c:marker val="1"/>
        <c:axId val="104385536"/>
        <c:axId val="104592128"/>
      </c:lineChart>
      <c:catAx>
        <c:axId val="104385536"/>
        <c:scaling>
          <c:orientation val="minMax"/>
        </c:scaling>
        <c:axPos val="b"/>
        <c:tickLblPos val="nextTo"/>
        <c:crossAx val="104592128"/>
        <c:crosses val="autoZero"/>
        <c:auto val="1"/>
        <c:lblAlgn val="ctr"/>
        <c:lblOffset val="100"/>
      </c:catAx>
      <c:valAx>
        <c:axId val="104592128"/>
        <c:scaling>
          <c:orientation val="minMax"/>
        </c:scaling>
        <c:axPos val="l"/>
        <c:majorGridlines/>
        <c:numFmt formatCode="General" sourceLinked="1"/>
        <c:tickLblPos val="nextTo"/>
        <c:crossAx val="104385536"/>
        <c:crosses val="autoZero"/>
        <c:crossBetween val="between"/>
      </c:valAx>
    </c:plotArea>
    <c:legend>
      <c:legendPos val="r"/>
    </c:legend>
    <c:plotVisOnly val="1"/>
  </c:chart>
  <c:txPr>
    <a:bodyPr/>
    <a:lstStyle/>
    <a:p>
      <a:pPr>
        <a:defRPr sz="1800"/>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sz="2160" b="1" i="0" u="none" strike="noStrike" baseline="0" dirty="0" smtClean="0"/>
              <a:t>Attendance: Frequencies</a:t>
            </a:r>
            <a:endParaRPr lang="en-US" dirty="0"/>
          </a:p>
        </c:rich>
      </c:tx>
    </c:title>
    <c:plotArea>
      <c:layout/>
      <c:lineChart>
        <c:grouping val="standard"/>
        <c:ser>
          <c:idx val="1"/>
          <c:order val="1"/>
          <c:tx>
            <c:strRef>
              <c:f>Sheet1!$B$1</c:f>
              <c:strCache>
                <c:ptCount val="1"/>
                <c:pt idx="0">
                  <c:v>Attendance</c:v>
                </c:pt>
              </c:strCache>
            </c:strRef>
          </c:tx>
          <c:marker>
            <c:symbol val="none"/>
          </c:marker>
          <c:cat>
            <c:strRef>
              <c:f>Sheet1!$A$2:$A$19</c:f>
              <c:strCache>
                <c:ptCount val="18"/>
                <c:pt idx="0">
                  <c:v>0-6</c:v>
                </c:pt>
                <c:pt idx="1">
                  <c:v>6-13</c:v>
                </c:pt>
                <c:pt idx="2">
                  <c:v>13-20</c:v>
                </c:pt>
                <c:pt idx="3">
                  <c:v>20-27</c:v>
                </c:pt>
                <c:pt idx="4">
                  <c:v>27-34</c:v>
                </c:pt>
                <c:pt idx="5">
                  <c:v>34-41</c:v>
                </c:pt>
                <c:pt idx="6">
                  <c:v>41-48</c:v>
                </c:pt>
                <c:pt idx="7">
                  <c:v>48-55</c:v>
                </c:pt>
                <c:pt idx="8">
                  <c:v>55-62</c:v>
                </c:pt>
                <c:pt idx="9">
                  <c:v>62-69</c:v>
                </c:pt>
                <c:pt idx="10">
                  <c:v>69-76</c:v>
                </c:pt>
                <c:pt idx="11">
                  <c:v>76-83</c:v>
                </c:pt>
                <c:pt idx="12">
                  <c:v>83-90</c:v>
                </c:pt>
                <c:pt idx="13">
                  <c:v>90-97</c:v>
                </c:pt>
                <c:pt idx="14">
                  <c:v>97-104</c:v>
                </c:pt>
                <c:pt idx="15">
                  <c:v>104-111</c:v>
                </c:pt>
                <c:pt idx="16">
                  <c:v>111-118</c:v>
                </c:pt>
                <c:pt idx="17">
                  <c:v>118-120</c:v>
                </c:pt>
              </c:strCache>
            </c:strRef>
          </c:cat>
          <c:val>
            <c:numRef>
              <c:f>Sheet1!$B$2:$B$19</c:f>
              <c:numCache>
                <c:formatCode>General</c:formatCode>
                <c:ptCount val="18"/>
                <c:pt idx="0">
                  <c:v>0</c:v>
                </c:pt>
                <c:pt idx="1">
                  <c:v>2</c:v>
                </c:pt>
                <c:pt idx="2">
                  <c:v>3</c:v>
                </c:pt>
                <c:pt idx="3">
                  <c:v>8</c:v>
                </c:pt>
                <c:pt idx="4">
                  <c:v>4</c:v>
                </c:pt>
                <c:pt idx="5">
                  <c:v>3</c:v>
                </c:pt>
                <c:pt idx="6">
                  <c:v>1</c:v>
                </c:pt>
                <c:pt idx="7">
                  <c:v>2</c:v>
                </c:pt>
                <c:pt idx="8">
                  <c:v>1</c:v>
                </c:pt>
                <c:pt idx="9">
                  <c:v>1</c:v>
                </c:pt>
                <c:pt idx="10">
                  <c:v>0</c:v>
                </c:pt>
                <c:pt idx="11">
                  <c:v>1</c:v>
                </c:pt>
                <c:pt idx="12">
                  <c:v>0</c:v>
                </c:pt>
                <c:pt idx="13">
                  <c:v>1</c:v>
                </c:pt>
                <c:pt idx="14">
                  <c:v>0</c:v>
                </c:pt>
                <c:pt idx="15">
                  <c:v>0</c:v>
                </c:pt>
                <c:pt idx="16">
                  <c:v>1</c:v>
                </c:pt>
                <c:pt idx="17">
                  <c:v>0</c:v>
                </c:pt>
              </c:numCache>
            </c:numRef>
          </c:val>
        </c:ser>
        <c:ser>
          <c:idx val="0"/>
          <c:order val="0"/>
          <c:tx>
            <c:strRef>
              <c:f>Sheet1!$B$1</c:f>
              <c:strCache>
                <c:ptCount val="1"/>
                <c:pt idx="0">
                  <c:v>Attendance</c:v>
                </c:pt>
              </c:strCache>
            </c:strRef>
          </c:tx>
          <c:marker>
            <c:symbol val="none"/>
          </c:marker>
          <c:cat>
            <c:strRef>
              <c:f>Sheet1!$A$2:$A$19</c:f>
              <c:strCache>
                <c:ptCount val="18"/>
                <c:pt idx="0">
                  <c:v>0-6</c:v>
                </c:pt>
                <c:pt idx="1">
                  <c:v>6-13</c:v>
                </c:pt>
                <c:pt idx="2">
                  <c:v>13-20</c:v>
                </c:pt>
                <c:pt idx="3">
                  <c:v>20-27</c:v>
                </c:pt>
                <c:pt idx="4">
                  <c:v>27-34</c:v>
                </c:pt>
                <c:pt idx="5">
                  <c:v>34-41</c:v>
                </c:pt>
                <c:pt idx="6">
                  <c:v>41-48</c:v>
                </c:pt>
                <c:pt idx="7">
                  <c:v>48-55</c:v>
                </c:pt>
                <c:pt idx="8">
                  <c:v>55-62</c:v>
                </c:pt>
                <c:pt idx="9">
                  <c:v>62-69</c:v>
                </c:pt>
                <c:pt idx="10">
                  <c:v>69-76</c:v>
                </c:pt>
                <c:pt idx="11">
                  <c:v>76-83</c:v>
                </c:pt>
                <c:pt idx="12">
                  <c:v>83-90</c:v>
                </c:pt>
                <c:pt idx="13">
                  <c:v>90-97</c:v>
                </c:pt>
                <c:pt idx="14">
                  <c:v>97-104</c:v>
                </c:pt>
                <c:pt idx="15">
                  <c:v>104-111</c:v>
                </c:pt>
                <c:pt idx="16">
                  <c:v>111-118</c:v>
                </c:pt>
                <c:pt idx="17">
                  <c:v>118-120</c:v>
                </c:pt>
              </c:strCache>
            </c:strRef>
          </c:cat>
          <c:val>
            <c:numRef>
              <c:f>Sheet1!$B$2:$B$19</c:f>
              <c:numCache>
                <c:formatCode>General</c:formatCode>
                <c:ptCount val="18"/>
                <c:pt idx="0">
                  <c:v>0</c:v>
                </c:pt>
                <c:pt idx="1">
                  <c:v>2</c:v>
                </c:pt>
                <c:pt idx="2">
                  <c:v>3</c:v>
                </c:pt>
                <c:pt idx="3">
                  <c:v>8</c:v>
                </c:pt>
                <c:pt idx="4">
                  <c:v>4</c:v>
                </c:pt>
                <c:pt idx="5">
                  <c:v>3</c:v>
                </c:pt>
                <c:pt idx="6">
                  <c:v>1</c:v>
                </c:pt>
                <c:pt idx="7">
                  <c:v>2</c:v>
                </c:pt>
                <c:pt idx="8">
                  <c:v>1</c:v>
                </c:pt>
                <c:pt idx="9">
                  <c:v>1</c:v>
                </c:pt>
                <c:pt idx="10">
                  <c:v>0</c:v>
                </c:pt>
                <c:pt idx="11">
                  <c:v>1</c:v>
                </c:pt>
                <c:pt idx="12">
                  <c:v>0</c:v>
                </c:pt>
                <c:pt idx="13">
                  <c:v>1</c:v>
                </c:pt>
                <c:pt idx="14">
                  <c:v>0</c:v>
                </c:pt>
                <c:pt idx="15">
                  <c:v>0</c:v>
                </c:pt>
                <c:pt idx="16">
                  <c:v>1</c:v>
                </c:pt>
                <c:pt idx="17">
                  <c:v>0</c:v>
                </c:pt>
              </c:numCache>
            </c:numRef>
          </c:val>
        </c:ser>
        <c:marker val="1"/>
        <c:axId val="104973056"/>
        <c:axId val="104974592"/>
      </c:lineChart>
      <c:catAx>
        <c:axId val="104973056"/>
        <c:scaling>
          <c:orientation val="minMax"/>
        </c:scaling>
        <c:axPos val="b"/>
        <c:tickLblPos val="nextTo"/>
        <c:crossAx val="104974592"/>
        <c:crosses val="autoZero"/>
        <c:auto val="1"/>
        <c:lblAlgn val="ctr"/>
        <c:lblOffset val="100"/>
      </c:catAx>
      <c:valAx>
        <c:axId val="104974592"/>
        <c:scaling>
          <c:orientation val="minMax"/>
        </c:scaling>
        <c:axPos val="l"/>
        <c:majorGridlines/>
        <c:numFmt formatCode="General" sourceLinked="1"/>
        <c:tickLblPos val="nextTo"/>
        <c:crossAx val="104973056"/>
        <c:crosses val="autoZero"/>
        <c:crossBetween val="between"/>
      </c:valAx>
    </c:plotArea>
    <c:legend>
      <c:legendPos val="r"/>
      <c:legendEntry>
        <c:idx val="0"/>
        <c:delete val="1"/>
      </c:legendEntry>
    </c:legend>
    <c:plotVisOnly val="1"/>
  </c:chart>
  <c:txPr>
    <a:bodyPr/>
    <a:lstStyle/>
    <a:p>
      <a:pPr>
        <a:defRPr sz="1800"/>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0.09524</cdr:x>
      <cdr:y>0.7037</cdr:y>
    </cdr:from>
    <cdr:to>
      <cdr:x>0.12381</cdr:x>
      <cdr:y>0.81481</cdr:y>
    </cdr:to>
    <cdr:sp macro="" textlink="">
      <cdr:nvSpPr>
        <cdr:cNvPr id="3" name="Straight Connector 2"/>
        <cdr:cNvSpPr/>
      </cdr:nvSpPr>
      <cdr:spPr>
        <a:xfrm xmlns:a="http://schemas.openxmlformats.org/drawingml/2006/main" rot="5400000" flipH="1" flipV="1">
          <a:off x="533400" y="4572000"/>
          <a:ext cx="685800" cy="228600"/>
        </a:xfrm>
        <a:prstGeom xmlns:a="http://schemas.openxmlformats.org/drawingml/2006/main" prst="line">
          <a:avLst/>
        </a:prstGeom>
        <a:ln xmlns:a="http://schemas.openxmlformats.org/drawingml/2006/main" w="41275">
          <a:solidFill>
            <a:srgbClr val="FF000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0.07619</cdr:x>
      <cdr:y>0.65823</cdr:y>
    </cdr:from>
    <cdr:to>
      <cdr:x>0.11429</cdr:x>
      <cdr:y>0.81481</cdr:y>
    </cdr:to>
    <cdr:sp macro="" textlink="">
      <cdr:nvSpPr>
        <cdr:cNvPr id="3" name="Straight Connector 2"/>
        <cdr:cNvSpPr/>
      </cdr:nvSpPr>
      <cdr:spPr>
        <a:xfrm xmlns:a="http://schemas.openxmlformats.org/drawingml/2006/main" rot="5400000" flipH="1" flipV="1">
          <a:off x="290704" y="4281295"/>
          <a:ext cx="942593" cy="304801"/>
        </a:xfrm>
        <a:prstGeom xmlns:a="http://schemas.openxmlformats.org/drawingml/2006/main" prst="line">
          <a:avLst/>
        </a:prstGeom>
        <a:ln xmlns:a="http://schemas.openxmlformats.org/drawingml/2006/main" w="41275">
          <a:solidFill>
            <a:srgbClr val="FF000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0.73333</cdr:x>
      <cdr:y>0.73418</cdr:y>
    </cdr:from>
    <cdr:to>
      <cdr:x>0.77143</cdr:x>
      <cdr:y>0.81013</cdr:y>
    </cdr:to>
    <cdr:cxnSp macro="">
      <cdr:nvCxnSpPr>
        <cdr:cNvPr id="4" name="Straight Connector 3"/>
        <cdr:cNvCxnSpPr/>
      </cdr:nvCxnSpPr>
      <cdr:spPr>
        <a:xfrm xmlns:a="http://schemas.openxmlformats.org/drawingml/2006/main" rot="16200000" flipH="1">
          <a:off x="5791200" y="4495800"/>
          <a:ext cx="457200" cy="304800"/>
        </a:xfrm>
        <a:prstGeom xmlns:a="http://schemas.openxmlformats.org/drawingml/2006/main" prst="line">
          <a:avLst/>
        </a:prstGeom>
        <a:noFill xmlns:a="http://schemas.openxmlformats.org/drawingml/2006/main"/>
        <a:ln xmlns:a="http://schemas.openxmlformats.org/drawingml/2006/main" w="38100" cap="flat" cmpd="sng" algn="ctr">
          <a:solidFill>
            <a:srgbClr val="FF0000"/>
          </a:solidFill>
          <a:prstDash val="sysDash"/>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5" tIns="46588" rIns="93175" bIns="46588" rtlCol="0"/>
          <a:lstStyle>
            <a:lvl1pPr algn="l">
              <a:defRPr sz="1200"/>
            </a:lvl1pPr>
          </a:lstStyle>
          <a:p>
            <a:endParaRPr lang="en-US"/>
          </a:p>
        </p:txBody>
      </p:sp>
      <p:sp>
        <p:nvSpPr>
          <p:cNvPr id="3" name="Date Placeholder 2"/>
          <p:cNvSpPr>
            <a:spLocks noGrp="1"/>
          </p:cNvSpPr>
          <p:nvPr>
            <p:ph type="dt" idx="1"/>
          </p:nvPr>
        </p:nvSpPr>
        <p:spPr>
          <a:xfrm>
            <a:off x="3970939" y="0"/>
            <a:ext cx="3037840" cy="464820"/>
          </a:xfrm>
          <a:prstGeom prst="rect">
            <a:avLst/>
          </a:prstGeom>
        </p:spPr>
        <p:txBody>
          <a:bodyPr vert="horz" lIns="93175" tIns="46588" rIns="93175" bIns="46588" rtlCol="0"/>
          <a:lstStyle>
            <a:lvl1pPr algn="r">
              <a:defRPr sz="1200"/>
            </a:lvl1pPr>
          </a:lstStyle>
          <a:p>
            <a:fld id="{A99941C3-17BC-4E9F-B41B-71F0BD488F26}" type="datetimeFigureOut">
              <a:rPr lang="en-US" smtClean="0"/>
              <a:pPr/>
              <a:t>2/1/2012</a:t>
            </a:fld>
            <a:endParaRPr lang="en-US"/>
          </a:p>
        </p:txBody>
      </p:sp>
      <p:sp>
        <p:nvSpPr>
          <p:cNvPr id="4" name="Slide Image Placeholder 3"/>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3175" tIns="46588" rIns="93175" bIns="46588"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5" tIns="46588" rIns="93175" bIns="4658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3037840" cy="464820"/>
          </a:xfrm>
          <a:prstGeom prst="rect">
            <a:avLst/>
          </a:prstGeom>
        </p:spPr>
        <p:txBody>
          <a:bodyPr vert="horz" lIns="93175" tIns="46588" rIns="93175" bIns="46588" rtlCol="0" anchor="b"/>
          <a:lstStyle>
            <a:lvl1pPr algn="l">
              <a:defRPr sz="1200"/>
            </a:lvl1pPr>
          </a:lstStyle>
          <a:p>
            <a:endParaRPr lang="en-US"/>
          </a:p>
        </p:txBody>
      </p:sp>
      <p:sp>
        <p:nvSpPr>
          <p:cNvPr id="7" name="Slide Number Placeholder 6"/>
          <p:cNvSpPr>
            <a:spLocks noGrp="1"/>
          </p:cNvSpPr>
          <p:nvPr>
            <p:ph type="sldNum" sz="quarter" idx="5"/>
          </p:nvPr>
        </p:nvSpPr>
        <p:spPr>
          <a:xfrm>
            <a:off x="3970939" y="8829966"/>
            <a:ext cx="3037840" cy="464820"/>
          </a:xfrm>
          <a:prstGeom prst="rect">
            <a:avLst/>
          </a:prstGeom>
        </p:spPr>
        <p:txBody>
          <a:bodyPr vert="horz" lIns="93175" tIns="46588" rIns="93175" bIns="46588" rtlCol="0" anchor="b"/>
          <a:lstStyle>
            <a:lvl1pPr algn="r">
              <a:defRPr sz="1200"/>
            </a:lvl1pPr>
          </a:lstStyle>
          <a:p>
            <a:fld id="{6827FA3D-C9D1-43C2-9039-55955CDF20B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000" dirty="0" smtClean="0"/>
              <a:t>When we look at the frequency values, we see that a large number of the values fall near the middle of the distribution (near the score of 19) with the values tapering off on both sides.</a:t>
            </a:r>
          </a:p>
          <a:p>
            <a:endParaRPr lang="en-US" sz="2000" dirty="0"/>
          </a:p>
        </p:txBody>
      </p:sp>
      <p:sp>
        <p:nvSpPr>
          <p:cNvPr id="4" name="Slide Number Placeholder 3"/>
          <p:cNvSpPr>
            <a:spLocks noGrp="1"/>
          </p:cNvSpPr>
          <p:nvPr>
            <p:ph type="sldNum" sz="quarter" idx="10"/>
          </p:nvPr>
        </p:nvSpPr>
        <p:spPr/>
        <p:txBody>
          <a:bodyPr/>
          <a:lstStyle/>
          <a:p>
            <a:fld id="{E15C5BE2-4C3C-4CCB-AA22-A162666688AA}"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Frequencies </a:t>
            </a:r>
            <a:endParaRPr lang="en-US" dirty="0"/>
          </a:p>
        </p:txBody>
      </p:sp>
      <p:sp>
        <p:nvSpPr>
          <p:cNvPr id="4" name="Slide Number Placeholder 3"/>
          <p:cNvSpPr>
            <a:spLocks noGrp="1"/>
          </p:cNvSpPr>
          <p:nvPr>
            <p:ph type="sldNum" sz="quarter" idx="10"/>
          </p:nvPr>
        </p:nvSpPr>
        <p:spPr/>
        <p:txBody>
          <a:bodyPr/>
          <a:lstStyle/>
          <a:p>
            <a:fld id="{6827FA3D-C9D1-43C2-9039-55955CDF20B2}"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Percentages</a:t>
            </a:r>
            <a:endParaRPr lang="en-US" dirty="0"/>
          </a:p>
        </p:txBody>
      </p:sp>
      <p:sp>
        <p:nvSpPr>
          <p:cNvPr id="4" name="Slide Number Placeholder 3"/>
          <p:cNvSpPr>
            <a:spLocks noGrp="1"/>
          </p:cNvSpPr>
          <p:nvPr>
            <p:ph type="sldNum" sz="quarter" idx="10"/>
          </p:nvPr>
        </p:nvSpPr>
        <p:spPr/>
        <p:txBody>
          <a:bodyPr/>
          <a:lstStyle/>
          <a:p>
            <a:fld id="{6827FA3D-C9D1-43C2-9039-55955CDF20B2}"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Frequency</a:t>
            </a:r>
            <a:r>
              <a:rPr lang="en-US" baseline="0" dirty="0" smtClean="0"/>
              <a:t> Polygon - </a:t>
            </a:r>
            <a:r>
              <a:rPr lang="en-US" dirty="0" smtClean="0"/>
              <a:t>Percentages</a:t>
            </a:r>
          </a:p>
          <a:p>
            <a:r>
              <a:rPr lang="en-US" dirty="0" smtClean="0"/>
              <a:t>Note</a:t>
            </a:r>
            <a:r>
              <a:rPr lang="en-US" baseline="0" dirty="0" smtClean="0"/>
              <a:t> </a:t>
            </a:r>
            <a:r>
              <a:rPr lang="en-US" baseline="0" smtClean="0"/>
              <a:t>the x-axis</a:t>
            </a:r>
            <a:endParaRPr lang="en-US" smtClean="0"/>
          </a:p>
          <a:p>
            <a:endParaRPr lang="en-US" dirty="0" smtClean="0"/>
          </a:p>
          <a:p>
            <a:r>
              <a:rPr lang="en-US" dirty="0" smtClean="0"/>
              <a:t>Positive Skews</a:t>
            </a:r>
          </a:p>
          <a:p>
            <a:r>
              <a:rPr lang="en-US" dirty="0" smtClean="0"/>
              <a:t>Skewed</a:t>
            </a:r>
            <a:r>
              <a:rPr lang="en-US" baseline="0" dirty="0" smtClean="0"/>
              <a:t> to the Right</a:t>
            </a:r>
            <a:endParaRPr lang="en-US" dirty="0"/>
          </a:p>
        </p:txBody>
      </p:sp>
      <p:sp>
        <p:nvSpPr>
          <p:cNvPr id="4" name="Slide Number Placeholder 3"/>
          <p:cNvSpPr>
            <a:spLocks noGrp="1"/>
          </p:cNvSpPr>
          <p:nvPr>
            <p:ph type="sldNum" sz="quarter" idx="10"/>
          </p:nvPr>
        </p:nvSpPr>
        <p:spPr/>
        <p:txBody>
          <a:bodyPr/>
          <a:lstStyle/>
          <a:p>
            <a:fld id="{6827FA3D-C9D1-43C2-9039-55955CDF20B2}" type="slidenum">
              <a:rPr lang="en-US" smtClean="0"/>
              <a:pPr/>
              <a:t>18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Frequency</a:t>
            </a:r>
            <a:r>
              <a:rPr lang="en-US" baseline="0" dirty="0" smtClean="0"/>
              <a:t> Polygon –Frequency</a:t>
            </a:r>
          </a:p>
          <a:p>
            <a:r>
              <a:rPr lang="en-US" baseline="0" dirty="0" smtClean="0"/>
              <a:t>Note the Y-axis</a:t>
            </a:r>
          </a:p>
          <a:p>
            <a:endParaRPr lang="en-US" baseline="0" dirty="0" smtClean="0"/>
          </a:p>
          <a:p>
            <a:r>
              <a:rPr lang="en-US" dirty="0" smtClean="0"/>
              <a:t>Positive Skews</a:t>
            </a:r>
          </a:p>
          <a:p>
            <a:r>
              <a:rPr lang="en-US" dirty="0" smtClean="0"/>
              <a:t>Skewed</a:t>
            </a:r>
            <a:r>
              <a:rPr lang="en-US" baseline="0" dirty="0" smtClean="0"/>
              <a:t> to the Right</a:t>
            </a:r>
            <a:endParaRPr lang="en-US" dirty="0" smtClean="0"/>
          </a:p>
          <a:p>
            <a:endParaRPr lang="en-US" dirty="0"/>
          </a:p>
        </p:txBody>
      </p:sp>
      <p:sp>
        <p:nvSpPr>
          <p:cNvPr id="4" name="Slide Number Placeholder 3"/>
          <p:cNvSpPr>
            <a:spLocks noGrp="1"/>
          </p:cNvSpPr>
          <p:nvPr>
            <p:ph type="sldNum" sz="quarter" idx="10"/>
          </p:nvPr>
        </p:nvSpPr>
        <p:spPr/>
        <p:txBody>
          <a:bodyPr/>
          <a:lstStyle/>
          <a:p>
            <a:fld id="{6827FA3D-C9D1-43C2-9039-55955CDF20B2}"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000" dirty="0" smtClean="0"/>
              <a:t>The shape of a distribution is even clearer when examining a frequency polygon.  </a:t>
            </a:r>
          </a:p>
          <a:p>
            <a:r>
              <a:rPr lang="en-US" sz="2000" dirty="0" smtClean="0"/>
              <a:t>The same data shown in the frequency table is shown in this frequency polygon.</a:t>
            </a:r>
          </a:p>
          <a:p>
            <a:r>
              <a:rPr lang="en-US" sz="2000" dirty="0" smtClean="0"/>
              <a:t>The high point of the polygon shows where most of the participants are clustered (in this case, near a score of 19).</a:t>
            </a:r>
          </a:p>
          <a:p>
            <a:r>
              <a:rPr lang="en-US" sz="2000" dirty="0" smtClean="0"/>
              <a:t>The tapering off around 19 illustrates how spread out the participants are around the middle.</a:t>
            </a:r>
          </a:p>
          <a:p>
            <a:endParaRPr lang="en-US" sz="2000" dirty="0" smtClean="0"/>
          </a:p>
          <a:p>
            <a:endParaRPr lang="en-US" sz="2000" dirty="0" smtClean="0"/>
          </a:p>
          <a:p>
            <a:r>
              <a:rPr lang="en-US" sz="2000" dirty="0" smtClean="0"/>
              <a:t>Displays the same information as </a:t>
            </a:r>
          </a:p>
        </p:txBody>
      </p:sp>
      <p:sp>
        <p:nvSpPr>
          <p:cNvPr id="4" name="Slide Number Placeholder 3"/>
          <p:cNvSpPr>
            <a:spLocks noGrp="1"/>
          </p:cNvSpPr>
          <p:nvPr>
            <p:ph type="sldNum" sz="quarter" idx="10"/>
          </p:nvPr>
        </p:nvSpPr>
        <p:spPr/>
        <p:txBody>
          <a:bodyPr/>
          <a:lstStyle/>
          <a:p>
            <a:fld id="{E15C5BE2-4C3C-4CCB-AA22-A162666688AA}"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57"/>
            <a:r>
              <a:rPr lang="en-US" dirty="0" smtClean="0"/>
              <a:t>When there are many participants, the shape of a polygon</a:t>
            </a:r>
            <a:r>
              <a:rPr lang="en-US" baseline="0" dirty="0" smtClean="0"/>
              <a:t> becomes smoother and is referred to as a curve.</a:t>
            </a:r>
          </a:p>
          <a:p>
            <a:pPr defTabSz="931757"/>
            <a:endParaRPr lang="en-US" baseline="0" dirty="0" smtClean="0"/>
          </a:p>
          <a:p>
            <a:pPr defTabSz="931757"/>
            <a:r>
              <a:rPr lang="en-US" baseline="0" dirty="0" smtClean="0"/>
              <a:t>Soldier chest measurements</a:t>
            </a:r>
          </a:p>
          <a:p>
            <a:endParaRPr lang="en-US" dirty="0"/>
          </a:p>
        </p:txBody>
      </p:sp>
      <p:sp>
        <p:nvSpPr>
          <p:cNvPr id="4" name="Slide Number Placeholder 3"/>
          <p:cNvSpPr>
            <a:spLocks noGrp="1"/>
          </p:cNvSpPr>
          <p:nvPr>
            <p:ph type="sldNum" sz="quarter" idx="10"/>
          </p:nvPr>
        </p:nvSpPr>
        <p:spPr/>
        <p:txBody>
          <a:bodyPr/>
          <a:lstStyle/>
          <a:p>
            <a:fld id="{6827FA3D-C9D1-43C2-9039-55955CDF20B2}"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57"/>
            <a:r>
              <a:rPr lang="en-US" baseline="0" dirty="0" smtClean="0"/>
              <a:t>The most important shape is that of the normal curve, which is often called the bell-shaped curve. </a:t>
            </a:r>
          </a:p>
          <a:p>
            <a:r>
              <a:rPr lang="en-US" baseline="0" dirty="0" smtClean="0"/>
              <a:t>The normal curve is important for 2 reasons:</a:t>
            </a:r>
          </a:p>
          <a:p>
            <a:r>
              <a:rPr lang="en-US" baseline="0" dirty="0" smtClean="0"/>
              <a:t>1</a:t>
            </a:r>
            <a:r>
              <a:rPr lang="en-US" baseline="30000" dirty="0" smtClean="0"/>
              <a:t>st</a:t>
            </a:r>
            <a:r>
              <a:rPr lang="en-US" baseline="0" dirty="0" smtClean="0"/>
              <a:t>, it is a shape very often found in nature.  For instance, the heights of women in large populations are normally distributed.  There are small numbers of very short women, which is why the curve is low on the left; many women are of about average height, which is why the curve is high in the middle; and there are a small number of very tall women.  </a:t>
            </a:r>
          </a:p>
          <a:p>
            <a:endParaRPr lang="en-US" baseline="0" dirty="0" smtClean="0"/>
          </a:p>
          <a:p>
            <a:r>
              <a:rPr lang="en-US" baseline="0" dirty="0" smtClean="0"/>
              <a:t>Average rainfall, body temperature, shoe size, IQ, even diameter of trees</a:t>
            </a:r>
          </a:p>
          <a:p>
            <a:endParaRPr lang="en-US" baseline="0" dirty="0" smtClean="0"/>
          </a:p>
          <a:p>
            <a:r>
              <a:rPr lang="en-US" baseline="0" dirty="0" smtClean="0"/>
              <a:t>Another reason the normal curve is important is that it is used as the basis for a number of inferential statistics</a:t>
            </a:r>
            <a:endParaRPr lang="en-US" dirty="0" smtClean="0"/>
          </a:p>
          <a:p>
            <a:endParaRPr lang="en-US" dirty="0"/>
          </a:p>
        </p:txBody>
      </p:sp>
      <p:sp>
        <p:nvSpPr>
          <p:cNvPr id="4" name="Slide Number Placeholder 3"/>
          <p:cNvSpPr>
            <a:spLocks noGrp="1"/>
          </p:cNvSpPr>
          <p:nvPr>
            <p:ph type="sldNum" sz="quarter" idx="10"/>
          </p:nvPr>
        </p:nvSpPr>
        <p:spPr/>
        <p:txBody>
          <a:bodyPr/>
          <a:lstStyle/>
          <a:p>
            <a:fld id="{6827FA3D-C9D1-43C2-9039-55955CDF20B2}"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curve peaks at the mean.</a:t>
            </a:r>
          </a:p>
          <a:p>
            <a:r>
              <a:rPr lang="en-US" dirty="0" smtClean="0"/>
              <a:t>The curve is symmetric about the mean</a:t>
            </a:r>
            <a:r>
              <a:rPr lang="en-US" baseline="0" dirty="0" smtClean="0"/>
              <a:t> with ½ of the graph above the mean and ½ of the graph below the mean. </a:t>
            </a:r>
            <a:endParaRPr lang="en-US" dirty="0" smtClean="0"/>
          </a:p>
          <a:p>
            <a:r>
              <a:rPr lang="en-US" dirty="0" smtClean="0"/>
              <a:t>Unique to the Normal distribution curve is the property that the mean, median, and mode are the same value.</a:t>
            </a:r>
          </a:p>
          <a:p>
            <a:r>
              <a:rPr lang="en-US" dirty="0" smtClean="0"/>
              <a:t>The tails of the curve approach the x-axis, but never touch it.</a:t>
            </a:r>
          </a:p>
        </p:txBody>
      </p:sp>
      <p:sp>
        <p:nvSpPr>
          <p:cNvPr id="4" name="Slide Number Placeholder 3"/>
          <p:cNvSpPr>
            <a:spLocks noGrp="1"/>
          </p:cNvSpPr>
          <p:nvPr>
            <p:ph type="sldNum" sz="quarter" idx="10"/>
          </p:nvPr>
        </p:nvSpPr>
        <p:spPr/>
        <p:txBody>
          <a:bodyPr/>
          <a:lstStyle/>
          <a:p>
            <a:fld id="{6827FA3D-C9D1-43C2-9039-55955CDF20B2}"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instance, if you plot the distribution of income for a large population, in all likelihood, you will find that it has a positive skew (skewed to the right).</a:t>
            </a:r>
          </a:p>
          <a:p>
            <a:endParaRPr lang="en-US" dirty="0" smtClean="0"/>
          </a:p>
          <a:p>
            <a:r>
              <a:rPr lang="en-US" dirty="0" smtClean="0"/>
              <a:t>Our figure</a:t>
            </a:r>
            <a:r>
              <a:rPr lang="en-US" baseline="0" dirty="0" smtClean="0"/>
              <a:t> indicates that there are large numbers of people with relatively low incomes; thus the curve is high on the left.  </a:t>
            </a:r>
          </a:p>
          <a:p>
            <a:r>
              <a:rPr lang="en-US" baseline="0" dirty="0" smtClean="0"/>
              <a:t>The curve drops off dramatically to the right, forming a long tail pointing to the right.</a:t>
            </a:r>
          </a:p>
          <a:p>
            <a:r>
              <a:rPr lang="en-US" baseline="0" dirty="0" smtClean="0"/>
              <a:t>The long tail is created by the small numbers of individuals with very high incomes.  </a:t>
            </a:r>
          </a:p>
          <a:p>
            <a:r>
              <a:rPr lang="en-US" baseline="0" dirty="0" smtClean="0"/>
              <a:t>Skewed distributions are named for their long tails.  </a:t>
            </a:r>
          </a:p>
          <a:p>
            <a:r>
              <a:rPr lang="en-US" baseline="0" dirty="0" smtClean="0"/>
              <a:t>On a number line, positive numbers are to the right; hence, the term positive skew is used to describe the skewed distribution in which there is a long tail pointing to the right (but no long tail to the left).</a:t>
            </a:r>
            <a:endParaRPr lang="en-US" dirty="0"/>
          </a:p>
        </p:txBody>
      </p:sp>
      <p:sp>
        <p:nvSpPr>
          <p:cNvPr id="4" name="Slide Number Placeholder 3"/>
          <p:cNvSpPr>
            <a:spLocks noGrp="1"/>
          </p:cNvSpPr>
          <p:nvPr>
            <p:ph type="sldNum" sz="quarter" idx="10"/>
          </p:nvPr>
        </p:nvSpPr>
        <p:spPr/>
        <p:txBody>
          <a:bodyPr/>
          <a:lstStyle/>
          <a:p>
            <a:fld id="{6827FA3D-C9D1-43C2-9039-55955CDF20B2}"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the long tail is pointing to the left, the distribution</a:t>
            </a:r>
            <a:r>
              <a:rPr lang="en-US" baseline="0" dirty="0" smtClean="0"/>
              <a:t> is said to have a negative skew (skewed to the left).  A negative skew would be found if a large population of individuals was tested on skills in which they had been thoroughly trained.  </a:t>
            </a:r>
          </a:p>
          <a:p>
            <a:r>
              <a:rPr lang="en-US" dirty="0" smtClean="0"/>
              <a:t>For</a:t>
            </a:r>
            <a:r>
              <a:rPr lang="en-US" baseline="0" dirty="0" smtClean="0"/>
              <a:t> instance, if a researcher tested a very large population of recent nursing school graduates on very basic nursing skills, a distribution with a negative skew should emerge.  There should be large numbers of graduates with high scores, but there should be a long tail pointing to the left, showing that a small number of nurses, for one reason or another, did not perform well on the test.</a:t>
            </a:r>
            <a:endParaRPr lang="en-US" dirty="0"/>
          </a:p>
        </p:txBody>
      </p:sp>
      <p:sp>
        <p:nvSpPr>
          <p:cNvPr id="4" name="Slide Number Placeholder 3"/>
          <p:cNvSpPr>
            <a:spLocks noGrp="1"/>
          </p:cNvSpPr>
          <p:nvPr>
            <p:ph type="sldNum" sz="quarter" idx="10"/>
          </p:nvPr>
        </p:nvSpPr>
        <p:spPr/>
        <p:txBody>
          <a:bodyPr/>
          <a:lstStyle/>
          <a:p>
            <a:fld id="{6827FA3D-C9D1-43C2-9039-55955CDF20B2}"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Bimodal distributions have two high points.  A curve such as this figure is called bimodal even though both points are not exactly the same.  </a:t>
            </a:r>
          </a:p>
          <a:p>
            <a:r>
              <a:rPr lang="en-US" dirty="0" smtClean="0"/>
              <a:t>Such</a:t>
            </a:r>
            <a:r>
              <a:rPr lang="en-US" baseline="0" dirty="0" smtClean="0"/>
              <a:t> a curve is most likely to emerge when human intervention or a rare event has changed the composition of a population.  </a:t>
            </a:r>
          </a:p>
          <a:p>
            <a:endParaRPr lang="en-US" baseline="0" dirty="0" smtClean="0"/>
          </a:p>
          <a:p>
            <a:r>
              <a:rPr lang="en-US" baseline="0" dirty="0" smtClean="0"/>
              <a:t>For instance, if a civil war in a country cost the lives of many young adults, the distribution of age after the war might be bimodal, with a dip in the middle.  Bimodal distributions are much less frequent in research than the other types of curves discussed earlier.</a:t>
            </a:r>
            <a:endParaRPr lang="en-US" dirty="0"/>
          </a:p>
        </p:txBody>
      </p:sp>
      <p:sp>
        <p:nvSpPr>
          <p:cNvPr id="4" name="Slide Number Placeholder 3"/>
          <p:cNvSpPr>
            <a:spLocks noGrp="1"/>
          </p:cNvSpPr>
          <p:nvPr>
            <p:ph type="sldNum" sz="quarter" idx="10"/>
          </p:nvPr>
        </p:nvSpPr>
        <p:spPr/>
        <p:txBody>
          <a:bodyPr/>
          <a:lstStyle/>
          <a:p>
            <a:fld id="{6827FA3D-C9D1-43C2-9039-55955CDF20B2}"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Class intervals of 7</a:t>
            </a:r>
          </a:p>
          <a:p>
            <a:endParaRPr lang="en-US" dirty="0"/>
          </a:p>
        </p:txBody>
      </p:sp>
      <p:sp>
        <p:nvSpPr>
          <p:cNvPr id="4" name="Slide Number Placeholder 3"/>
          <p:cNvSpPr>
            <a:spLocks noGrp="1"/>
          </p:cNvSpPr>
          <p:nvPr>
            <p:ph type="sldNum" sz="quarter" idx="10"/>
          </p:nvPr>
        </p:nvSpPr>
        <p:spPr/>
        <p:txBody>
          <a:bodyPr/>
          <a:lstStyle/>
          <a:p>
            <a:fld id="{6827FA3D-C9D1-43C2-9039-55955CDF20B2}"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FE8D4F-7D75-425F-BF7F-E6981ED914E1}" type="datetimeFigureOut">
              <a:rPr lang="en-US" smtClean="0"/>
              <a:pPr/>
              <a:t>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9CFA0-2EC1-4359-AD14-64975B9F175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E8D4F-7D75-425F-BF7F-E6981ED914E1}" type="datetimeFigureOut">
              <a:rPr lang="en-US" smtClean="0"/>
              <a:pPr/>
              <a:t>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9CFA0-2EC1-4359-AD14-64975B9F17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E8D4F-7D75-425F-BF7F-E6981ED914E1}" type="datetimeFigureOut">
              <a:rPr lang="en-US" smtClean="0"/>
              <a:pPr/>
              <a:t>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9CFA0-2EC1-4359-AD14-64975B9F17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E8D4F-7D75-425F-BF7F-E6981ED914E1}" type="datetimeFigureOut">
              <a:rPr lang="en-US" smtClean="0"/>
              <a:pPr/>
              <a:t>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9CFA0-2EC1-4359-AD14-64975B9F17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FE8D4F-7D75-425F-BF7F-E6981ED914E1}" type="datetimeFigureOut">
              <a:rPr lang="en-US" smtClean="0"/>
              <a:pPr/>
              <a:t>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9CFA0-2EC1-4359-AD14-64975B9F175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FE8D4F-7D75-425F-BF7F-E6981ED914E1}" type="datetimeFigureOut">
              <a:rPr lang="en-US" smtClean="0"/>
              <a:pPr/>
              <a:t>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29CFA0-2EC1-4359-AD14-64975B9F17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FE8D4F-7D75-425F-BF7F-E6981ED914E1}" type="datetimeFigureOut">
              <a:rPr lang="en-US" smtClean="0"/>
              <a:pPr/>
              <a:t>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29CFA0-2EC1-4359-AD14-64975B9F17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FE8D4F-7D75-425F-BF7F-E6981ED914E1}" type="datetimeFigureOut">
              <a:rPr lang="en-US" smtClean="0"/>
              <a:pPr/>
              <a:t>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29CFA0-2EC1-4359-AD14-64975B9F17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FE8D4F-7D75-425F-BF7F-E6981ED914E1}" type="datetimeFigureOut">
              <a:rPr lang="en-US" smtClean="0"/>
              <a:pPr/>
              <a:t>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29CFA0-2EC1-4359-AD14-64975B9F17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FE8D4F-7D75-425F-BF7F-E6981ED914E1}" type="datetimeFigureOut">
              <a:rPr lang="en-US" smtClean="0"/>
              <a:pPr/>
              <a:t>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29CFA0-2EC1-4359-AD14-64975B9F17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FE8D4F-7D75-425F-BF7F-E6981ED914E1}" type="datetimeFigureOut">
              <a:rPr lang="en-US" smtClean="0"/>
              <a:pPr/>
              <a:t>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29CFA0-2EC1-4359-AD14-64975B9F175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FE8D4F-7D75-425F-BF7F-E6981ED914E1}" type="datetimeFigureOut">
              <a:rPr lang="en-US" smtClean="0"/>
              <a:pPr/>
              <a:t>2/1/2012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29CFA0-2EC1-4359-AD14-64975B9F17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Shapes of Distributions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Negative  Skew</a:t>
            </a:r>
            <a:endParaRPr lang="en-US" dirty="0"/>
          </a:p>
        </p:txBody>
      </p:sp>
      <p:pic>
        <p:nvPicPr>
          <p:cNvPr id="5" name="Content Placeholder 4" descr="DOC091211-0002.jpg"/>
          <p:cNvPicPr>
            <a:picLocks noGrp="1" noChangeAspect="1"/>
          </p:cNvPicPr>
          <p:nvPr>
            <p:ph idx="1"/>
          </p:nvPr>
        </p:nvPicPr>
        <p:blipFill>
          <a:blip r:embed="rId3" cstate="email"/>
          <a:srcRect l="11067" t="30305" r="60815" b="41073"/>
          <a:stretch>
            <a:fillRect/>
          </a:stretch>
        </p:blipFill>
        <p:spPr>
          <a:xfrm>
            <a:off x="914400" y="1219200"/>
            <a:ext cx="7691718" cy="50292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Bimodal</a:t>
            </a:r>
            <a:endParaRPr lang="en-US" dirty="0"/>
          </a:p>
        </p:txBody>
      </p:sp>
      <p:pic>
        <p:nvPicPr>
          <p:cNvPr id="6" name="Content Placeholder 5" descr="DOC091211-0002.jpg"/>
          <p:cNvPicPr>
            <a:picLocks noGrp="1" noChangeAspect="1"/>
          </p:cNvPicPr>
          <p:nvPr>
            <p:ph idx="1"/>
          </p:nvPr>
        </p:nvPicPr>
        <p:blipFill>
          <a:blip r:embed="rId3" cstate="email"/>
          <a:srcRect l="53244" r="13230" b="68012"/>
          <a:stretch>
            <a:fillRect/>
          </a:stretch>
        </p:blipFill>
        <p:spPr>
          <a:xfrm rot="-60000">
            <a:off x="1018674" y="1524000"/>
            <a:ext cx="7210926" cy="44196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 Shapes</a:t>
            </a:r>
            <a:endParaRPr lang="en-US" dirty="0"/>
          </a:p>
        </p:txBody>
      </p:sp>
      <p:pic>
        <p:nvPicPr>
          <p:cNvPr id="4" name="Content Placeholder 3" descr="pic1.bmp"/>
          <p:cNvPicPr>
            <a:picLocks noGrp="1" noChangeAspect="1"/>
          </p:cNvPicPr>
          <p:nvPr>
            <p:ph idx="1"/>
          </p:nvPr>
        </p:nvPicPr>
        <p:blipFill>
          <a:blip r:embed="rId2" cstate="print"/>
          <a:stretch>
            <a:fillRect/>
          </a:stretch>
        </p:blipFill>
        <p:spPr>
          <a:xfrm>
            <a:off x="1049292" y="1600200"/>
            <a:ext cx="7045416" cy="4525963"/>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 Shapes</a:t>
            </a:r>
            <a:endParaRPr lang="en-US" dirty="0"/>
          </a:p>
        </p:txBody>
      </p:sp>
      <p:pic>
        <p:nvPicPr>
          <p:cNvPr id="4" name="Content Placeholder 3" descr="pic2.bmp"/>
          <p:cNvPicPr>
            <a:picLocks noGrp="1" noChangeAspect="1"/>
          </p:cNvPicPr>
          <p:nvPr>
            <p:ph idx="1"/>
          </p:nvPr>
        </p:nvPicPr>
        <p:blipFill>
          <a:blip r:embed="rId2" cstate="print"/>
          <a:stretch>
            <a:fillRect/>
          </a:stretch>
        </p:blipFill>
        <p:spPr>
          <a:xfrm>
            <a:off x="1053064" y="1600200"/>
            <a:ext cx="7037872" cy="452596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 19 Chapter 3 # 10</a:t>
            </a:r>
            <a:endParaRPr lang="en-US" dirty="0"/>
          </a:p>
        </p:txBody>
      </p:sp>
      <p:sp>
        <p:nvSpPr>
          <p:cNvPr id="5" name="Content Placeholder 4"/>
          <p:cNvSpPr>
            <a:spLocks noGrp="1"/>
          </p:cNvSpPr>
          <p:nvPr>
            <p:ph idx="1"/>
          </p:nvPr>
        </p:nvSpPr>
        <p:spPr/>
        <p:txBody>
          <a:bodyPr/>
          <a:lstStyle/>
          <a:p>
            <a:r>
              <a:rPr lang="en-US" dirty="0" smtClean="0"/>
              <a:t>Frequency Distribution and Percentages</a:t>
            </a:r>
          </a:p>
          <a:p>
            <a:r>
              <a:rPr lang="en-US" dirty="0" smtClean="0"/>
              <a:t>Frequency Polygon based on Percentages</a:t>
            </a:r>
          </a:p>
          <a:p>
            <a:r>
              <a:rPr lang="en-US" dirty="0" smtClean="0"/>
              <a:t>Number of Days Absent from Schools for a sample of 10</a:t>
            </a:r>
            <a:r>
              <a:rPr lang="en-US" baseline="30000" dirty="0" smtClean="0"/>
              <a:t>th</a:t>
            </a:r>
            <a:r>
              <a:rPr lang="en-US" dirty="0" smtClean="0"/>
              <a:t> graders</a:t>
            </a:r>
          </a:p>
          <a:p>
            <a:r>
              <a:rPr lang="en-US" dirty="0" smtClean="0"/>
              <a:t>n = 28</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04800"/>
          <a:ext cx="8229600" cy="630428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Class Interval</a:t>
                      </a:r>
                      <a:endParaRPr lang="en-US" dirty="0"/>
                    </a:p>
                  </a:txBody>
                  <a:tcPr/>
                </a:tc>
                <a:tc>
                  <a:txBody>
                    <a:bodyPr/>
                    <a:lstStyle/>
                    <a:p>
                      <a:pPr algn="ctr"/>
                      <a:r>
                        <a:rPr lang="en-US" i="1" dirty="0" smtClean="0"/>
                        <a:t>f</a:t>
                      </a:r>
                      <a:endParaRPr lang="en-US" i="1" dirty="0"/>
                    </a:p>
                  </a:txBody>
                  <a:tcPr/>
                </a:tc>
                <a:tc>
                  <a:txBody>
                    <a:bodyPr/>
                    <a:lstStyle/>
                    <a:p>
                      <a:pPr algn="ctr"/>
                      <a:r>
                        <a:rPr lang="en-US" dirty="0" smtClean="0"/>
                        <a:t>%</a:t>
                      </a:r>
                      <a:endParaRPr lang="en-US" dirty="0"/>
                    </a:p>
                  </a:txBody>
                  <a:tcPr/>
                </a:tc>
              </a:tr>
              <a:tr h="370840">
                <a:tc>
                  <a:txBody>
                    <a:bodyPr/>
                    <a:lstStyle/>
                    <a:p>
                      <a:r>
                        <a:rPr lang="en-US" dirty="0" smtClean="0"/>
                        <a:t>6 – 13</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13 – 20 </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20 – 27</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27 – 34</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34 – </a:t>
                      </a:r>
                      <a:r>
                        <a:rPr lang="en-US" baseline="0" dirty="0" smtClean="0"/>
                        <a:t>41 </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41 – 48</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48 – 55</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55</a:t>
                      </a:r>
                      <a:r>
                        <a:rPr lang="en-US" baseline="0" dirty="0" smtClean="0"/>
                        <a:t> – 62 </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62</a:t>
                      </a:r>
                      <a:r>
                        <a:rPr lang="en-US" baseline="0" dirty="0" smtClean="0"/>
                        <a:t> – 69</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69 – 76</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76 – 83</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83 – 90</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90 – 97</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97 – 104</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104 – 111</a:t>
                      </a:r>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111 - 118</a:t>
                      </a:r>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04800"/>
          <a:ext cx="8229600" cy="630428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Class Interval</a:t>
                      </a:r>
                      <a:endParaRPr lang="en-US" dirty="0"/>
                    </a:p>
                  </a:txBody>
                  <a:tcPr/>
                </a:tc>
                <a:tc>
                  <a:txBody>
                    <a:bodyPr/>
                    <a:lstStyle/>
                    <a:p>
                      <a:pPr algn="ctr"/>
                      <a:r>
                        <a:rPr lang="en-US" i="1" dirty="0" smtClean="0"/>
                        <a:t>f</a:t>
                      </a:r>
                      <a:endParaRPr lang="en-US" i="1" dirty="0"/>
                    </a:p>
                  </a:txBody>
                  <a:tcPr/>
                </a:tc>
                <a:tc>
                  <a:txBody>
                    <a:bodyPr/>
                    <a:lstStyle/>
                    <a:p>
                      <a:pPr algn="ctr"/>
                      <a:r>
                        <a:rPr lang="en-US" dirty="0" smtClean="0"/>
                        <a:t>%</a:t>
                      </a:r>
                      <a:endParaRPr lang="en-US" dirty="0"/>
                    </a:p>
                  </a:txBody>
                  <a:tcPr/>
                </a:tc>
              </a:tr>
              <a:tr h="370840">
                <a:tc>
                  <a:txBody>
                    <a:bodyPr/>
                    <a:lstStyle/>
                    <a:p>
                      <a:r>
                        <a:rPr lang="en-US" dirty="0" smtClean="0"/>
                        <a:t>6 – 13</a:t>
                      </a:r>
                      <a:endParaRPr lang="en-US" dirty="0"/>
                    </a:p>
                  </a:txBody>
                  <a:tcPr/>
                </a:tc>
                <a:tc>
                  <a:txBody>
                    <a:bodyPr/>
                    <a:lstStyle/>
                    <a:p>
                      <a:pPr algn="ctr"/>
                      <a:r>
                        <a:rPr lang="en-US" dirty="0" smtClean="0"/>
                        <a:t>2</a:t>
                      </a:r>
                      <a:endParaRPr lang="en-US" dirty="0"/>
                    </a:p>
                  </a:txBody>
                  <a:tcPr/>
                </a:tc>
                <a:tc>
                  <a:txBody>
                    <a:bodyPr/>
                    <a:lstStyle/>
                    <a:p>
                      <a:pPr algn="ctr"/>
                      <a:endParaRPr lang="en-US" dirty="0"/>
                    </a:p>
                  </a:txBody>
                  <a:tcPr/>
                </a:tc>
              </a:tr>
              <a:tr h="370840">
                <a:tc>
                  <a:txBody>
                    <a:bodyPr/>
                    <a:lstStyle/>
                    <a:p>
                      <a:r>
                        <a:rPr lang="en-US" dirty="0" smtClean="0"/>
                        <a:t>13 – 20 </a:t>
                      </a:r>
                      <a:endParaRPr lang="en-US" dirty="0"/>
                    </a:p>
                  </a:txBody>
                  <a:tcPr/>
                </a:tc>
                <a:tc>
                  <a:txBody>
                    <a:bodyPr/>
                    <a:lstStyle/>
                    <a:p>
                      <a:pPr algn="ctr"/>
                      <a:r>
                        <a:rPr lang="en-US" dirty="0" smtClean="0"/>
                        <a:t>3</a:t>
                      </a:r>
                      <a:endParaRPr lang="en-US" dirty="0"/>
                    </a:p>
                  </a:txBody>
                  <a:tcPr/>
                </a:tc>
                <a:tc>
                  <a:txBody>
                    <a:bodyPr/>
                    <a:lstStyle/>
                    <a:p>
                      <a:pPr algn="ctr"/>
                      <a:endParaRPr lang="en-US" dirty="0"/>
                    </a:p>
                  </a:txBody>
                  <a:tcPr/>
                </a:tc>
              </a:tr>
              <a:tr h="370840">
                <a:tc>
                  <a:txBody>
                    <a:bodyPr/>
                    <a:lstStyle/>
                    <a:p>
                      <a:r>
                        <a:rPr lang="en-US" dirty="0" smtClean="0"/>
                        <a:t>20 – 27</a:t>
                      </a:r>
                      <a:endParaRPr lang="en-US" dirty="0"/>
                    </a:p>
                  </a:txBody>
                  <a:tcPr/>
                </a:tc>
                <a:tc>
                  <a:txBody>
                    <a:bodyPr/>
                    <a:lstStyle/>
                    <a:p>
                      <a:pPr algn="ctr"/>
                      <a:r>
                        <a:rPr lang="en-US" dirty="0" smtClean="0"/>
                        <a:t>8</a:t>
                      </a:r>
                      <a:endParaRPr lang="en-US" dirty="0"/>
                    </a:p>
                  </a:txBody>
                  <a:tcPr/>
                </a:tc>
                <a:tc>
                  <a:txBody>
                    <a:bodyPr/>
                    <a:lstStyle/>
                    <a:p>
                      <a:pPr algn="ctr"/>
                      <a:endParaRPr lang="en-US" dirty="0"/>
                    </a:p>
                  </a:txBody>
                  <a:tcPr/>
                </a:tc>
              </a:tr>
              <a:tr h="370840">
                <a:tc>
                  <a:txBody>
                    <a:bodyPr/>
                    <a:lstStyle/>
                    <a:p>
                      <a:r>
                        <a:rPr lang="en-US" dirty="0" smtClean="0"/>
                        <a:t>27 – 34</a:t>
                      </a:r>
                      <a:endParaRPr lang="en-US" dirty="0"/>
                    </a:p>
                  </a:txBody>
                  <a:tcPr/>
                </a:tc>
                <a:tc>
                  <a:txBody>
                    <a:bodyPr/>
                    <a:lstStyle/>
                    <a:p>
                      <a:pPr algn="ctr"/>
                      <a:r>
                        <a:rPr lang="en-US" dirty="0" smtClean="0"/>
                        <a:t>4</a:t>
                      </a:r>
                      <a:endParaRPr lang="en-US" dirty="0"/>
                    </a:p>
                  </a:txBody>
                  <a:tcPr/>
                </a:tc>
                <a:tc>
                  <a:txBody>
                    <a:bodyPr/>
                    <a:lstStyle/>
                    <a:p>
                      <a:pPr algn="ctr"/>
                      <a:endParaRPr lang="en-US" dirty="0"/>
                    </a:p>
                  </a:txBody>
                  <a:tcPr/>
                </a:tc>
              </a:tr>
              <a:tr h="370840">
                <a:tc>
                  <a:txBody>
                    <a:bodyPr/>
                    <a:lstStyle/>
                    <a:p>
                      <a:r>
                        <a:rPr lang="en-US" dirty="0" smtClean="0"/>
                        <a:t>34 – </a:t>
                      </a:r>
                      <a:r>
                        <a:rPr lang="en-US" baseline="0" dirty="0" smtClean="0"/>
                        <a:t>41 </a:t>
                      </a:r>
                      <a:endParaRPr lang="en-US" dirty="0"/>
                    </a:p>
                  </a:txBody>
                  <a:tcPr/>
                </a:tc>
                <a:tc>
                  <a:txBody>
                    <a:bodyPr/>
                    <a:lstStyle/>
                    <a:p>
                      <a:pPr algn="ctr"/>
                      <a:r>
                        <a:rPr lang="en-US" dirty="0" smtClean="0"/>
                        <a:t>3</a:t>
                      </a:r>
                      <a:endParaRPr lang="en-US" dirty="0"/>
                    </a:p>
                  </a:txBody>
                  <a:tcPr/>
                </a:tc>
                <a:tc>
                  <a:txBody>
                    <a:bodyPr/>
                    <a:lstStyle/>
                    <a:p>
                      <a:pPr algn="ctr"/>
                      <a:endParaRPr lang="en-US" dirty="0"/>
                    </a:p>
                  </a:txBody>
                  <a:tcPr/>
                </a:tc>
              </a:tr>
              <a:tr h="370840">
                <a:tc>
                  <a:txBody>
                    <a:bodyPr/>
                    <a:lstStyle/>
                    <a:p>
                      <a:r>
                        <a:rPr lang="en-US" dirty="0" smtClean="0"/>
                        <a:t>41 – 48</a:t>
                      </a:r>
                      <a:endParaRPr lang="en-US" dirty="0"/>
                    </a:p>
                  </a:txBody>
                  <a:tcPr/>
                </a:tc>
                <a:tc>
                  <a:txBody>
                    <a:bodyPr/>
                    <a:lstStyle/>
                    <a:p>
                      <a:pPr algn="ctr"/>
                      <a:r>
                        <a:rPr lang="en-US" dirty="0" smtClean="0"/>
                        <a:t>1</a:t>
                      </a:r>
                      <a:endParaRPr lang="en-US" dirty="0"/>
                    </a:p>
                  </a:txBody>
                  <a:tcPr/>
                </a:tc>
                <a:tc>
                  <a:txBody>
                    <a:bodyPr/>
                    <a:lstStyle/>
                    <a:p>
                      <a:pPr algn="ctr"/>
                      <a:endParaRPr lang="en-US" dirty="0"/>
                    </a:p>
                  </a:txBody>
                  <a:tcPr/>
                </a:tc>
              </a:tr>
              <a:tr h="370840">
                <a:tc>
                  <a:txBody>
                    <a:bodyPr/>
                    <a:lstStyle/>
                    <a:p>
                      <a:r>
                        <a:rPr lang="en-US" dirty="0" smtClean="0"/>
                        <a:t>48 – 55</a:t>
                      </a:r>
                      <a:endParaRPr lang="en-US" dirty="0"/>
                    </a:p>
                  </a:txBody>
                  <a:tcPr/>
                </a:tc>
                <a:tc>
                  <a:txBody>
                    <a:bodyPr/>
                    <a:lstStyle/>
                    <a:p>
                      <a:pPr algn="ctr"/>
                      <a:r>
                        <a:rPr lang="en-US" dirty="0" smtClean="0"/>
                        <a:t>2</a:t>
                      </a:r>
                      <a:endParaRPr lang="en-US" dirty="0"/>
                    </a:p>
                  </a:txBody>
                  <a:tcPr/>
                </a:tc>
                <a:tc>
                  <a:txBody>
                    <a:bodyPr/>
                    <a:lstStyle/>
                    <a:p>
                      <a:pPr algn="ctr"/>
                      <a:endParaRPr lang="en-US" dirty="0"/>
                    </a:p>
                  </a:txBody>
                  <a:tcPr/>
                </a:tc>
              </a:tr>
              <a:tr h="370840">
                <a:tc>
                  <a:txBody>
                    <a:bodyPr/>
                    <a:lstStyle/>
                    <a:p>
                      <a:r>
                        <a:rPr lang="en-US" dirty="0" smtClean="0"/>
                        <a:t>55</a:t>
                      </a:r>
                      <a:r>
                        <a:rPr lang="en-US" baseline="0" dirty="0" smtClean="0"/>
                        <a:t> – 62 </a:t>
                      </a:r>
                      <a:endParaRPr lang="en-US" dirty="0"/>
                    </a:p>
                  </a:txBody>
                  <a:tcPr/>
                </a:tc>
                <a:tc>
                  <a:txBody>
                    <a:bodyPr/>
                    <a:lstStyle/>
                    <a:p>
                      <a:pPr algn="ctr"/>
                      <a:r>
                        <a:rPr lang="en-US" dirty="0" smtClean="0"/>
                        <a:t>1</a:t>
                      </a:r>
                      <a:endParaRPr lang="en-US" dirty="0"/>
                    </a:p>
                  </a:txBody>
                  <a:tcPr/>
                </a:tc>
                <a:tc>
                  <a:txBody>
                    <a:bodyPr/>
                    <a:lstStyle/>
                    <a:p>
                      <a:pPr algn="ctr"/>
                      <a:endParaRPr lang="en-US" dirty="0"/>
                    </a:p>
                  </a:txBody>
                  <a:tcPr/>
                </a:tc>
              </a:tr>
              <a:tr h="370840">
                <a:tc>
                  <a:txBody>
                    <a:bodyPr/>
                    <a:lstStyle/>
                    <a:p>
                      <a:r>
                        <a:rPr lang="en-US" dirty="0" smtClean="0"/>
                        <a:t>62</a:t>
                      </a:r>
                      <a:r>
                        <a:rPr lang="en-US" baseline="0" dirty="0" smtClean="0"/>
                        <a:t> – 69</a:t>
                      </a:r>
                      <a:endParaRPr lang="en-US" dirty="0"/>
                    </a:p>
                  </a:txBody>
                  <a:tcPr/>
                </a:tc>
                <a:tc>
                  <a:txBody>
                    <a:bodyPr/>
                    <a:lstStyle/>
                    <a:p>
                      <a:pPr algn="ctr"/>
                      <a:r>
                        <a:rPr lang="en-US" dirty="0" smtClean="0"/>
                        <a:t>1</a:t>
                      </a:r>
                      <a:endParaRPr lang="en-US" dirty="0"/>
                    </a:p>
                  </a:txBody>
                  <a:tcPr/>
                </a:tc>
                <a:tc>
                  <a:txBody>
                    <a:bodyPr/>
                    <a:lstStyle/>
                    <a:p>
                      <a:pPr algn="ctr"/>
                      <a:endParaRPr lang="en-US" dirty="0"/>
                    </a:p>
                  </a:txBody>
                  <a:tcPr/>
                </a:tc>
              </a:tr>
              <a:tr h="370840">
                <a:tc>
                  <a:txBody>
                    <a:bodyPr/>
                    <a:lstStyle/>
                    <a:p>
                      <a:r>
                        <a:rPr lang="en-US" dirty="0" smtClean="0"/>
                        <a:t>69 – 76</a:t>
                      </a:r>
                      <a:endParaRPr lang="en-US" dirty="0"/>
                    </a:p>
                  </a:txBody>
                  <a:tcPr/>
                </a:tc>
                <a:tc>
                  <a:txBody>
                    <a:bodyPr/>
                    <a:lstStyle/>
                    <a:p>
                      <a:pPr algn="ctr"/>
                      <a:r>
                        <a:rPr lang="en-US" dirty="0" smtClean="0"/>
                        <a:t>0</a:t>
                      </a:r>
                      <a:endParaRPr lang="en-US" dirty="0"/>
                    </a:p>
                  </a:txBody>
                  <a:tcPr/>
                </a:tc>
                <a:tc>
                  <a:txBody>
                    <a:bodyPr/>
                    <a:lstStyle/>
                    <a:p>
                      <a:pPr algn="ctr"/>
                      <a:endParaRPr lang="en-US" dirty="0"/>
                    </a:p>
                  </a:txBody>
                  <a:tcPr/>
                </a:tc>
              </a:tr>
              <a:tr h="370840">
                <a:tc>
                  <a:txBody>
                    <a:bodyPr/>
                    <a:lstStyle/>
                    <a:p>
                      <a:r>
                        <a:rPr lang="en-US" dirty="0" smtClean="0"/>
                        <a:t>76 – 83</a:t>
                      </a:r>
                      <a:endParaRPr lang="en-US" dirty="0"/>
                    </a:p>
                  </a:txBody>
                  <a:tcPr/>
                </a:tc>
                <a:tc>
                  <a:txBody>
                    <a:bodyPr/>
                    <a:lstStyle/>
                    <a:p>
                      <a:pPr algn="ctr"/>
                      <a:r>
                        <a:rPr lang="en-US" dirty="0" smtClean="0"/>
                        <a:t>1</a:t>
                      </a:r>
                      <a:endParaRPr lang="en-US" dirty="0"/>
                    </a:p>
                  </a:txBody>
                  <a:tcPr/>
                </a:tc>
                <a:tc>
                  <a:txBody>
                    <a:bodyPr/>
                    <a:lstStyle/>
                    <a:p>
                      <a:pPr algn="ctr"/>
                      <a:endParaRPr lang="en-US" dirty="0"/>
                    </a:p>
                  </a:txBody>
                  <a:tcPr/>
                </a:tc>
              </a:tr>
              <a:tr h="370840">
                <a:tc>
                  <a:txBody>
                    <a:bodyPr/>
                    <a:lstStyle/>
                    <a:p>
                      <a:r>
                        <a:rPr lang="en-US" dirty="0" smtClean="0"/>
                        <a:t>83 – 90</a:t>
                      </a:r>
                      <a:endParaRPr lang="en-US" dirty="0"/>
                    </a:p>
                  </a:txBody>
                  <a:tcPr/>
                </a:tc>
                <a:tc>
                  <a:txBody>
                    <a:bodyPr/>
                    <a:lstStyle/>
                    <a:p>
                      <a:pPr algn="ctr"/>
                      <a:r>
                        <a:rPr lang="en-US" dirty="0" smtClean="0"/>
                        <a:t>0</a:t>
                      </a:r>
                      <a:endParaRPr lang="en-US" dirty="0"/>
                    </a:p>
                  </a:txBody>
                  <a:tcPr/>
                </a:tc>
                <a:tc>
                  <a:txBody>
                    <a:bodyPr/>
                    <a:lstStyle/>
                    <a:p>
                      <a:pPr algn="ctr"/>
                      <a:endParaRPr lang="en-US" dirty="0"/>
                    </a:p>
                  </a:txBody>
                  <a:tcPr/>
                </a:tc>
              </a:tr>
              <a:tr h="370840">
                <a:tc>
                  <a:txBody>
                    <a:bodyPr/>
                    <a:lstStyle/>
                    <a:p>
                      <a:r>
                        <a:rPr lang="en-US" dirty="0" smtClean="0"/>
                        <a:t>90 – 97</a:t>
                      </a:r>
                      <a:endParaRPr lang="en-US" dirty="0"/>
                    </a:p>
                  </a:txBody>
                  <a:tcPr/>
                </a:tc>
                <a:tc>
                  <a:txBody>
                    <a:bodyPr/>
                    <a:lstStyle/>
                    <a:p>
                      <a:pPr algn="ctr"/>
                      <a:r>
                        <a:rPr lang="en-US" dirty="0" smtClean="0"/>
                        <a:t>1</a:t>
                      </a:r>
                      <a:endParaRPr lang="en-US" dirty="0"/>
                    </a:p>
                  </a:txBody>
                  <a:tcPr/>
                </a:tc>
                <a:tc>
                  <a:txBody>
                    <a:bodyPr/>
                    <a:lstStyle/>
                    <a:p>
                      <a:pPr algn="ctr"/>
                      <a:endParaRPr lang="en-US" dirty="0"/>
                    </a:p>
                  </a:txBody>
                  <a:tcPr/>
                </a:tc>
              </a:tr>
              <a:tr h="370840">
                <a:tc>
                  <a:txBody>
                    <a:bodyPr/>
                    <a:lstStyle/>
                    <a:p>
                      <a:r>
                        <a:rPr lang="en-US" dirty="0" smtClean="0"/>
                        <a:t>97 – 104</a:t>
                      </a:r>
                      <a:endParaRPr lang="en-US" dirty="0"/>
                    </a:p>
                  </a:txBody>
                  <a:tcPr/>
                </a:tc>
                <a:tc>
                  <a:txBody>
                    <a:bodyPr/>
                    <a:lstStyle/>
                    <a:p>
                      <a:pPr algn="ctr"/>
                      <a:r>
                        <a:rPr lang="en-US" dirty="0" smtClean="0"/>
                        <a:t>0</a:t>
                      </a:r>
                      <a:endParaRPr lang="en-US" dirty="0"/>
                    </a:p>
                  </a:txBody>
                  <a:tcPr/>
                </a:tc>
                <a:tc>
                  <a:txBody>
                    <a:bodyPr/>
                    <a:lstStyle/>
                    <a:p>
                      <a:pPr algn="ctr"/>
                      <a:endParaRPr lang="en-US" dirty="0"/>
                    </a:p>
                  </a:txBody>
                  <a:tcPr/>
                </a:tc>
              </a:tr>
              <a:tr h="370840">
                <a:tc>
                  <a:txBody>
                    <a:bodyPr/>
                    <a:lstStyle/>
                    <a:p>
                      <a:r>
                        <a:rPr lang="en-US" dirty="0" smtClean="0"/>
                        <a:t>104 – 111</a:t>
                      </a:r>
                      <a:endParaRPr lang="en-US" dirty="0"/>
                    </a:p>
                  </a:txBody>
                  <a:tcPr/>
                </a:tc>
                <a:tc>
                  <a:txBody>
                    <a:bodyPr/>
                    <a:lstStyle/>
                    <a:p>
                      <a:pPr algn="ctr"/>
                      <a:r>
                        <a:rPr lang="en-US" dirty="0" smtClean="0"/>
                        <a:t>0</a:t>
                      </a:r>
                      <a:endParaRPr lang="en-US" dirty="0"/>
                    </a:p>
                  </a:txBody>
                  <a:tcPr/>
                </a:tc>
                <a:tc>
                  <a:txBody>
                    <a:bodyPr/>
                    <a:lstStyle/>
                    <a:p>
                      <a:pPr algn="ctr"/>
                      <a:endParaRPr lang="en-US" dirty="0"/>
                    </a:p>
                  </a:txBody>
                  <a:tcPr/>
                </a:tc>
              </a:tr>
              <a:tr h="370840">
                <a:tc>
                  <a:txBody>
                    <a:bodyPr/>
                    <a:lstStyle/>
                    <a:p>
                      <a:r>
                        <a:rPr lang="en-US" dirty="0" smtClean="0"/>
                        <a:t>111 - 118</a:t>
                      </a:r>
                      <a:endParaRPr lang="en-US" dirty="0"/>
                    </a:p>
                  </a:txBody>
                  <a:tcPr/>
                </a:tc>
                <a:tc>
                  <a:txBody>
                    <a:bodyPr/>
                    <a:lstStyle/>
                    <a:p>
                      <a:pPr algn="ctr"/>
                      <a:r>
                        <a:rPr lang="en-US" dirty="0" smtClean="0"/>
                        <a:t>1</a:t>
                      </a:r>
                      <a:endParaRPr lang="en-US" dirty="0"/>
                    </a:p>
                  </a:txBody>
                  <a:tcPr/>
                </a:tc>
                <a:tc>
                  <a:txBody>
                    <a:bodyPr/>
                    <a:lstStyle/>
                    <a:p>
                      <a:pPr algn="ct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04800"/>
          <a:ext cx="8229600" cy="630428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dirty="0" smtClean="0"/>
                        <a:t>Class Interval</a:t>
                      </a:r>
                      <a:endParaRPr lang="en-US" dirty="0"/>
                    </a:p>
                  </a:txBody>
                  <a:tcPr/>
                </a:tc>
                <a:tc>
                  <a:txBody>
                    <a:bodyPr/>
                    <a:lstStyle/>
                    <a:p>
                      <a:pPr algn="ctr"/>
                      <a:r>
                        <a:rPr lang="en-US" i="1" dirty="0" smtClean="0"/>
                        <a:t>f</a:t>
                      </a:r>
                      <a:endParaRPr lang="en-US" i="1" dirty="0"/>
                    </a:p>
                  </a:txBody>
                  <a:tcPr/>
                </a:tc>
                <a:tc>
                  <a:txBody>
                    <a:bodyPr/>
                    <a:lstStyle/>
                    <a:p>
                      <a:pPr algn="ctr"/>
                      <a:r>
                        <a:rPr lang="en-US" dirty="0" smtClean="0"/>
                        <a:t>%</a:t>
                      </a:r>
                      <a:endParaRPr lang="en-US" dirty="0"/>
                    </a:p>
                  </a:txBody>
                  <a:tcPr/>
                </a:tc>
              </a:tr>
              <a:tr h="370840">
                <a:tc>
                  <a:txBody>
                    <a:bodyPr/>
                    <a:lstStyle/>
                    <a:p>
                      <a:r>
                        <a:rPr lang="en-US" dirty="0" smtClean="0"/>
                        <a:t>6 – 13</a:t>
                      </a:r>
                      <a:endParaRPr lang="en-US" dirty="0"/>
                    </a:p>
                  </a:txBody>
                  <a:tcPr/>
                </a:tc>
                <a:tc>
                  <a:txBody>
                    <a:bodyPr/>
                    <a:lstStyle/>
                    <a:p>
                      <a:pPr algn="ctr"/>
                      <a:r>
                        <a:rPr lang="en-US" dirty="0" smtClean="0"/>
                        <a:t>2</a:t>
                      </a:r>
                      <a:endParaRPr lang="en-US" dirty="0"/>
                    </a:p>
                  </a:txBody>
                  <a:tcPr/>
                </a:tc>
                <a:tc>
                  <a:txBody>
                    <a:bodyPr/>
                    <a:lstStyle/>
                    <a:p>
                      <a:pPr algn="ctr"/>
                      <a:r>
                        <a:rPr lang="en-US" dirty="0" smtClean="0"/>
                        <a:t>7.1</a:t>
                      </a:r>
                      <a:endParaRPr lang="en-US" dirty="0"/>
                    </a:p>
                  </a:txBody>
                  <a:tcPr/>
                </a:tc>
              </a:tr>
              <a:tr h="370840">
                <a:tc>
                  <a:txBody>
                    <a:bodyPr/>
                    <a:lstStyle/>
                    <a:p>
                      <a:r>
                        <a:rPr lang="en-US" dirty="0" smtClean="0"/>
                        <a:t>13 – 20 </a:t>
                      </a:r>
                      <a:endParaRPr lang="en-US" dirty="0"/>
                    </a:p>
                  </a:txBody>
                  <a:tcPr/>
                </a:tc>
                <a:tc>
                  <a:txBody>
                    <a:bodyPr/>
                    <a:lstStyle/>
                    <a:p>
                      <a:pPr algn="ctr"/>
                      <a:r>
                        <a:rPr lang="en-US" dirty="0" smtClean="0"/>
                        <a:t>3</a:t>
                      </a:r>
                      <a:endParaRPr lang="en-US" dirty="0"/>
                    </a:p>
                  </a:txBody>
                  <a:tcPr/>
                </a:tc>
                <a:tc>
                  <a:txBody>
                    <a:bodyPr/>
                    <a:lstStyle/>
                    <a:p>
                      <a:pPr algn="ctr"/>
                      <a:r>
                        <a:rPr lang="en-US" dirty="0" smtClean="0"/>
                        <a:t>10.7</a:t>
                      </a:r>
                      <a:endParaRPr lang="en-US" dirty="0"/>
                    </a:p>
                  </a:txBody>
                  <a:tcPr/>
                </a:tc>
              </a:tr>
              <a:tr h="370840">
                <a:tc>
                  <a:txBody>
                    <a:bodyPr/>
                    <a:lstStyle/>
                    <a:p>
                      <a:r>
                        <a:rPr lang="en-US" dirty="0" smtClean="0"/>
                        <a:t>20 – 27</a:t>
                      </a:r>
                      <a:endParaRPr lang="en-US" dirty="0"/>
                    </a:p>
                  </a:txBody>
                  <a:tcPr/>
                </a:tc>
                <a:tc>
                  <a:txBody>
                    <a:bodyPr/>
                    <a:lstStyle/>
                    <a:p>
                      <a:pPr algn="ctr"/>
                      <a:r>
                        <a:rPr lang="en-US" dirty="0" smtClean="0"/>
                        <a:t>8</a:t>
                      </a:r>
                      <a:endParaRPr lang="en-US" dirty="0"/>
                    </a:p>
                  </a:txBody>
                  <a:tcPr/>
                </a:tc>
                <a:tc>
                  <a:txBody>
                    <a:bodyPr/>
                    <a:lstStyle/>
                    <a:p>
                      <a:pPr algn="ctr"/>
                      <a:r>
                        <a:rPr lang="en-US" dirty="0" smtClean="0"/>
                        <a:t>28.6</a:t>
                      </a:r>
                      <a:endParaRPr lang="en-US" dirty="0"/>
                    </a:p>
                  </a:txBody>
                  <a:tcPr/>
                </a:tc>
              </a:tr>
              <a:tr h="370840">
                <a:tc>
                  <a:txBody>
                    <a:bodyPr/>
                    <a:lstStyle/>
                    <a:p>
                      <a:r>
                        <a:rPr lang="en-US" dirty="0" smtClean="0"/>
                        <a:t>27 – 34</a:t>
                      </a:r>
                      <a:endParaRPr lang="en-US" dirty="0"/>
                    </a:p>
                  </a:txBody>
                  <a:tcPr/>
                </a:tc>
                <a:tc>
                  <a:txBody>
                    <a:bodyPr/>
                    <a:lstStyle/>
                    <a:p>
                      <a:pPr algn="ctr"/>
                      <a:r>
                        <a:rPr lang="en-US" dirty="0" smtClean="0"/>
                        <a:t>4</a:t>
                      </a:r>
                      <a:endParaRPr lang="en-US" dirty="0"/>
                    </a:p>
                  </a:txBody>
                  <a:tcPr/>
                </a:tc>
                <a:tc>
                  <a:txBody>
                    <a:bodyPr/>
                    <a:lstStyle/>
                    <a:p>
                      <a:pPr algn="ctr"/>
                      <a:r>
                        <a:rPr lang="en-US" dirty="0" smtClean="0"/>
                        <a:t>14.3</a:t>
                      </a:r>
                      <a:endParaRPr lang="en-US" dirty="0"/>
                    </a:p>
                  </a:txBody>
                  <a:tcPr/>
                </a:tc>
              </a:tr>
              <a:tr h="370840">
                <a:tc>
                  <a:txBody>
                    <a:bodyPr/>
                    <a:lstStyle/>
                    <a:p>
                      <a:r>
                        <a:rPr lang="en-US" dirty="0" smtClean="0"/>
                        <a:t>34 – </a:t>
                      </a:r>
                      <a:r>
                        <a:rPr lang="en-US" baseline="0" dirty="0" smtClean="0"/>
                        <a:t>41 </a:t>
                      </a:r>
                      <a:endParaRPr lang="en-US" dirty="0"/>
                    </a:p>
                  </a:txBody>
                  <a:tcPr/>
                </a:tc>
                <a:tc>
                  <a:txBody>
                    <a:bodyPr/>
                    <a:lstStyle/>
                    <a:p>
                      <a:pPr algn="ctr"/>
                      <a:r>
                        <a:rPr lang="en-US" dirty="0" smtClean="0"/>
                        <a:t>3</a:t>
                      </a:r>
                      <a:endParaRPr lang="en-US" dirty="0"/>
                    </a:p>
                  </a:txBody>
                  <a:tcPr/>
                </a:tc>
                <a:tc>
                  <a:txBody>
                    <a:bodyPr/>
                    <a:lstStyle/>
                    <a:p>
                      <a:pPr algn="ctr"/>
                      <a:r>
                        <a:rPr lang="en-US" dirty="0" smtClean="0"/>
                        <a:t>10.7</a:t>
                      </a:r>
                      <a:endParaRPr lang="en-US" dirty="0"/>
                    </a:p>
                  </a:txBody>
                  <a:tcPr/>
                </a:tc>
              </a:tr>
              <a:tr h="370840">
                <a:tc>
                  <a:txBody>
                    <a:bodyPr/>
                    <a:lstStyle/>
                    <a:p>
                      <a:r>
                        <a:rPr lang="en-US" dirty="0" smtClean="0"/>
                        <a:t>41 – 48</a:t>
                      </a:r>
                      <a:endParaRPr lang="en-US" dirty="0"/>
                    </a:p>
                  </a:txBody>
                  <a:tcPr/>
                </a:tc>
                <a:tc>
                  <a:txBody>
                    <a:bodyPr/>
                    <a:lstStyle/>
                    <a:p>
                      <a:pPr algn="ctr"/>
                      <a:r>
                        <a:rPr lang="en-US" dirty="0" smtClean="0"/>
                        <a:t>1</a:t>
                      </a:r>
                      <a:endParaRPr lang="en-US" dirty="0"/>
                    </a:p>
                  </a:txBody>
                  <a:tcPr/>
                </a:tc>
                <a:tc>
                  <a:txBody>
                    <a:bodyPr/>
                    <a:lstStyle/>
                    <a:p>
                      <a:pPr algn="ctr"/>
                      <a:r>
                        <a:rPr lang="en-US" dirty="0" smtClean="0"/>
                        <a:t>3.6</a:t>
                      </a:r>
                      <a:endParaRPr lang="en-US" dirty="0"/>
                    </a:p>
                  </a:txBody>
                  <a:tcPr/>
                </a:tc>
              </a:tr>
              <a:tr h="370840">
                <a:tc>
                  <a:txBody>
                    <a:bodyPr/>
                    <a:lstStyle/>
                    <a:p>
                      <a:r>
                        <a:rPr lang="en-US" dirty="0" smtClean="0"/>
                        <a:t>48 – 55</a:t>
                      </a:r>
                      <a:endParaRPr lang="en-US" dirty="0"/>
                    </a:p>
                  </a:txBody>
                  <a:tcPr/>
                </a:tc>
                <a:tc>
                  <a:txBody>
                    <a:bodyPr/>
                    <a:lstStyle/>
                    <a:p>
                      <a:pPr algn="ctr"/>
                      <a:r>
                        <a:rPr lang="en-US" dirty="0" smtClean="0"/>
                        <a:t>2</a:t>
                      </a:r>
                      <a:endParaRPr lang="en-US" dirty="0"/>
                    </a:p>
                  </a:txBody>
                  <a:tcPr/>
                </a:tc>
                <a:tc>
                  <a:txBody>
                    <a:bodyPr/>
                    <a:lstStyle/>
                    <a:p>
                      <a:pPr algn="ctr"/>
                      <a:r>
                        <a:rPr lang="en-US" dirty="0" smtClean="0"/>
                        <a:t>7.1</a:t>
                      </a:r>
                      <a:endParaRPr lang="en-US" dirty="0"/>
                    </a:p>
                  </a:txBody>
                  <a:tcPr/>
                </a:tc>
              </a:tr>
              <a:tr h="370840">
                <a:tc>
                  <a:txBody>
                    <a:bodyPr/>
                    <a:lstStyle/>
                    <a:p>
                      <a:r>
                        <a:rPr lang="en-US" dirty="0" smtClean="0"/>
                        <a:t>55</a:t>
                      </a:r>
                      <a:r>
                        <a:rPr lang="en-US" baseline="0" dirty="0" smtClean="0"/>
                        <a:t> – 62 </a:t>
                      </a:r>
                      <a:endParaRPr lang="en-US" dirty="0"/>
                    </a:p>
                  </a:txBody>
                  <a:tcPr/>
                </a:tc>
                <a:tc>
                  <a:txBody>
                    <a:bodyPr/>
                    <a:lstStyle/>
                    <a:p>
                      <a:pPr algn="ctr"/>
                      <a:r>
                        <a:rPr lang="en-US" dirty="0" smtClean="0"/>
                        <a:t>1</a:t>
                      </a:r>
                      <a:endParaRPr lang="en-US" dirty="0"/>
                    </a:p>
                  </a:txBody>
                  <a:tcPr/>
                </a:tc>
                <a:tc>
                  <a:txBody>
                    <a:bodyPr/>
                    <a:lstStyle/>
                    <a:p>
                      <a:pPr algn="ctr"/>
                      <a:r>
                        <a:rPr lang="en-US" dirty="0" smtClean="0"/>
                        <a:t>3.6</a:t>
                      </a:r>
                      <a:endParaRPr lang="en-US" dirty="0"/>
                    </a:p>
                  </a:txBody>
                  <a:tcPr/>
                </a:tc>
              </a:tr>
              <a:tr h="370840">
                <a:tc>
                  <a:txBody>
                    <a:bodyPr/>
                    <a:lstStyle/>
                    <a:p>
                      <a:r>
                        <a:rPr lang="en-US" dirty="0" smtClean="0"/>
                        <a:t>62</a:t>
                      </a:r>
                      <a:r>
                        <a:rPr lang="en-US" baseline="0" dirty="0" smtClean="0"/>
                        <a:t> – 69</a:t>
                      </a:r>
                      <a:endParaRPr lang="en-US" dirty="0"/>
                    </a:p>
                  </a:txBody>
                  <a:tcPr/>
                </a:tc>
                <a:tc>
                  <a:txBody>
                    <a:bodyPr/>
                    <a:lstStyle/>
                    <a:p>
                      <a:pPr algn="ctr"/>
                      <a:r>
                        <a:rPr lang="en-US" dirty="0" smtClean="0"/>
                        <a:t>1</a:t>
                      </a:r>
                      <a:endParaRPr lang="en-US" dirty="0"/>
                    </a:p>
                  </a:txBody>
                  <a:tcPr/>
                </a:tc>
                <a:tc>
                  <a:txBody>
                    <a:bodyPr/>
                    <a:lstStyle/>
                    <a:p>
                      <a:pPr algn="ctr"/>
                      <a:r>
                        <a:rPr lang="en-US" dirty="0" smtClean="0"/>
                        <a:t>3.6</a:t>
                      </a:r>
                      <a:endParaRPr lang="en-US" dirty="0"/>
                    </a:p>
                  </a:txBody>
                  <a:tcPr/>
                </a:tc>
              </a:tr>
              <a:tr h="370840">
                <a:tc>
                  <a:txBody>
                    <a:bodyPr/>
                    <a:lstStyle/>
                    <a:p>
                      <a:r>
                        <a:rPr lang="en-US" dirty="0" smtClean="0"/>
                        <a:t>69 – 76</a:t>
                      </a:r>
                      <a:endParaRPr lang="en-US" dirty="0"/>
                    </a:p>
                  </a:txBody>
                  <a:tcPr/>
                </a:tc>
                <a:tc>
                  <a:txBody>
                    <a:bodyPr/>
                    <a:lstStyle/>
                    <a:p>
                      <a:pPr algn="ctr"/>
                      <a:r>
                        <a:rPr lang="en-US" dirty="0" smtClean="0"/>
                        <a:t>0</a:t>
                      </a:r>
                      <a:endParaRPr lang="en-US" dirty="0"/>
                    </a:p>
                  </a:txBody>
                  <a:tcPr/>
                </a:tc>
                <a:tc>
                  <a:txBody>
                    <a:bodyPr/>
                    <a:lstStyle/>
                    <a:p>
                      <a:pPr algn="ctr"/>
                      <a:r>
                        <a:rPr lang="en-US" dirty="0" smtClean="0"/>
                        <a:t>0.0</a:t>
                      </a:r>
                      <a:endParaRPr lang="en-US" dirty="0"/>
                    </a:p>
                  </a:txBody>
                  <a:tcPr/>
                </a:tc>
              </a:tr>
              <a:tr h="370840">
                <a:tc>
                  <a:txBody>
                    <a:bodyPr/>
                    <a:lstStyle/>
                    <a:p>
                      <a:r>
                        <a:rPr lang="en-US" dirty="0" smtClean="0"/>
                        <a:t>76 – 83</a:t>
                      </a:r>
                      <a:endParaRPr lang="en-US" dirty="0"/>
                    </a:p>
                  </a:txBody>
                  <a:tcPr/>
                </a:tc>
                <a:tc>
                  <a:txBody>
                    <a:bodyPr/>
                    <a:lstStyle/>
                    <a:p>
                      <a:pPr algn="ctr"/>
                      <a:r>
                        <a:rPr lang="en-US" dirty="0" smtClean="0"/>
                        <a:t>1</a:t>
                      </a:r>
                      <a:endParaRPr lang="en-US" dirty="0"/>
                    </a:p>
                  </a:txBody>
                  <a:tcPr/>
                </a:tc>
                <a:tc>
                  <a:txBody>
                    <a:bodyPr/>
                    <a:lstStyle/>
                    <a:p>
                      <a:pPr algn="ctr"/>
                      <a:r>
                        <a:rPr lang="en-US" dirty="0" smtClean="0"/>
                        <a:t>3.6</a:t>
                      </a:r>
                      <a:endParaRPr lang="en-US" dirty="0"/>
                    </a:p>
                  </a:txBody>
                  <a:tcPr/>
                </a:tc>
              </a:tr>
              <a:tr h="370840">
                <a:tc>
                  <a:txBody>
                    <a:bodyPr/>
                    <a:lstStyle/>
                    <a:p>
                      <a:r>
                        <a:rPr lang="en-US" dirty="0" smtClean="0"/>
                        <a:t>83 – 90</a:t>
                      </a:r>
                      <a:endParaRPr lang="en-US" dirty="0"/>
                    </a:p>
                  </a:txBody>
                  <a:tcPr/>
                </a:tc>
                <a:tc>
                  <a:txBody>
                    <a:bodyPr/>
                    <a:lstStyle/>
                    <a:p>
                      <a:pPr algn="ctr"/>
                      <a:r>
                        <a:rPr lang="en-US" dirty="0" smtClean="0"/>
                        <a:t>0</a:t>
                      </a:r>
                      <a:endParaRPr lang="en-US" dirty="0"/>
                    </a:p>
                  </a:txBody>
                  <a:tcPr/>
                </a:tc>
                <a:tc>
                  <a:txBody>
                    <a:bodyPr/>
                    <a:lstStyle/>
                    <a:p>
                      <a:pPr algn="ctr"/>
                      <a:r>
                        <a:rPr lang="en-US" dirty="0" smtClean="0"/>
                        <a:t>0.0</a:t>
                      </a:r>
                      <a:endParaRPr lang="en-US" dirty="0"/>
                    </a:p>
                  </a:txBody>
                  <a:tcPr/>
                </a:tc>
              </a:tr>
              <a:tr h="370840">
                <a:tc>
                  <a:txBody>
                    <a:bodyPr/>
                    <a:lstStyle/>
                    <a:p>
                      <a:r>
                        <a:rPr lang="en-US" dirty="0" smtClean="0"/>
                        <a:t>90 – 97</a:t>
                      </a:r>
                      <a:endParaRPr lang="en-US" dirty="0"/>
                    </a:p>
                  </a:txBody>
                  <a:tcPr/>
                </a:tc>
                <a:tc>
                  <a:txBody>
                    <a:bodyPr/>
                    <a:lstStyle/>
                    <a:p>
                      <a:pPr algn="ctr"/>
                      <a:r>
                        <a:rPr lang="en-US" dirty="0" smtClean="0"/>
                        <a:t>1</a:t>
                      </a:r>
                      <a:endParaRPr lang="en-US" dirty="0"/>
                    </a:p>
                  </a:txBody>
                  <a:tcPr/>
                </a:tc>
                <a:tc>
                  <a:txBody>
                    <a:bodyPr/>
                    <a:lstStyle/>
                    <a:p>
                      <a:pPr algn="ctr"/>
                      <a:r>
                        <a:rPr lang="en-US" dirty="0" smtClean="0"/>
                        <a:t>3.6</a:t>
                      </a:r>
                      <a:endParaRPr lang="en-US" dirty="0"/>
                    </a:p>
                  </a:txBody>
                  <a:tcPr/>
                </a:tc>
              </a:tr>
              <a:tr h="370840">
                <a:tc>
                  <a:txBody>
                    <a:bodyPr/>
                    <a:lstStyle/>
                    <a:p>
                      <a:r>
                        <a:rPr lang="en-US" dirty="0" smtClean="0"/>
                        <a:t>97 – 104</a:t>
                      </a:r>
                      <a:endParaRPr lang="en-US" dirty="0"/>
                    </a:p>
                  </a:txBody>
                  <a:tcPr/>
                </a:tc>
                <a:tc>
                  <a:txBody>
                    <a:bodyPr/>
                    <a:lstStyle/>
                    <a:p>
                      <a:pPr algn="ctr"/>
                      <a:r>
                        <a:rPr lang="en-US" dirty="0" smtClean="0"/>
                        <a:t>0</a:t>
                      </a:r>
                      <a:endParaRPr lang="en-US" dirty="0"/>
                    </a:p>
                  </a:txBody>
                  <a:tcPr/>
                </a:tc>
                <a:tc>
                  <a:txBody>
                    <a:bodyPr/>
                    <a:lstStyle/>
                    <a:p>
                      <a:pPr algn="ctr"/>
                      <a:r>
                        <a:rPr lang="en-US" dirty="0" smtClean="0"/>
                        <a:t>0.0</a:t>
                      </a:r>
                      <a:endParaRPr lang="en-US" dirty="0"/>
                    </a:p>
                  </a:txBody>
                  <a:tcPr/>
                </a:tc>
              </a:tr>
              <a:tr h="370840">
                <a:tc>
                  <a:txBody>
                    <a:bodyPr/>
                    <a:lstStyle/>
                    <a:p>
                      <a:r>
                        <a:rPr lang="en-US" dirty="0" smtClean="0"/>
                        <a:t>104 – 111</a:t>
                      </a:r>
                      <a:endParaRPr lang="en-US" dirty="0"/>
                    </a:p>
                  </a:txBody>
                  <a:tcPr/>
                </a:tc>
                <a:tc>
                  <a:txBody>
                    <a:bodyPr/>
                    <a:lstStyle/>
                    <a:p>
                      <a:pPr algn="ctr"/>
                      <a:r>
                        <a:rPr lang="en-US" dirty="0" smtClean="0"/>
                        <a:t>0</a:t>
                      </a:r>
                      <a:endParaRPr lang="en-US" dirty="0"/>
                    </a:p>
                  </a:txBody>
                  <a:tcPr/>
                </a:tc>
                <a:tc>
                  <a:txBody>
                    <a:bodyPr/>
                    <a:lstStyle/>
                    <a:p>
                      <a:pPr algn="ctr"/>
                      <a:r>
                        <a:rPr lang="en-US" dirty="0" smtClean="0"/>
                        <a:t>0.0</a:t>
                      </a:r>
                      <a:endParaRPr lang="en-US" dirty="0"/>
                    </a:p>
                  </a:txBody>
                  <a:tcPr/>
                </a:tc>
              </a:tr>
              <a:tr h="370840">
                <a:tc>
                  <a:txBody>
                    <a:bodyPr/>
                    <a:lstStyle/>
                    <a:p>
                      <a:r>
                        <a:rPr lang="en-US" dirty="0" smtClean="0"/>
                        <a:t>111 - 118</a:t>
                      </a:r>
                      <a:endParaRPr lang="en-US" dirty="0"/>
                    </a:p>
                  </a:txBody>
                  <a:tcPr/>
                </a:tc>
                <a:tc>
                  <a:txBody>
                    <a:bodyPr/>
                    <a:lstStyle/>
                    <a:p>
                      <a:pPr algn="ctr"/>
                      <a:r>
                        <a:rPr lang="en-US" dirty="0" smtClean="0"/>
                        <a:t>1</a:t>
                      </a:r>
                      <a:endParaRPr lang="en-US" dirty="0"/>
                    </a:p>
                  </a:txBody>
                  <a:tcPr/>
                </a:tc>
                <a:tc>
                  <a:txBody>
                    <a:bodyPr/>
                    <a:lstStyle/>
                    <a:p>
                      <a:pPr algn="ctr"/>
                      <a:r>
                        <a:rPr lang="en-US" dirty="0" smtClean="0"/>
                        <a:t>3.6</a:t>
                      </a:r>
                      <a:endParaRPr lang="en-US"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nvGraphicFramePr>
        <p:xfrm>
          <a:off x="304800" y="381000"/>
          <a:ext cx="8001000" cy="61722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6858000" y="228600"/>
            <a:ext cx="1981200" cy="646331"/>
          </a:xfrm>
          <a:prstGeom prst="rect">
            <a:avLst/>
          </a:prstGeom>
          <a:noFill/>
        </p:spPr>
        <p:txBody>
          <a:bodyPr wrap="square" rtlCol="0">
            <a:spAutoFit/>
          </a:bodyPr>
          <a:lstStyle/>
          <a:p>
            <a:r>
              <a:rPr lang="en-US" dirty="0" smtClean="0"/>
              <a:t>Frequency Polygon w/ Percentages</a:t>
            </a:r>
            <a:endParaRPr lang="en-US" dirty="0"/>
          </a:p>
        </p:txBody>
      </p:sp>
      <p:sp>
        <p:nvSpPr>
          <p:cNvPr id="9" name="TextBox 8"/>
          <p:cNvSpPr txBox="1"/>
          <p:nvPr/>
        </p:nvSpPr>
        <p:spPr>
          <a:xfrm rot="16200000">
            <a:off x="718066" y="5606534"/>
            <a:ext cx="609600" cy="369332"/>
          </a:xfrm>
          <a:prstGeom prst="rect">
            <a:avLst/>
          </a:prstGeom>
          <a:solidFill>
            <a:schemeClr val="bg1"/>
          </a:solidFill>
        </p:spPr>
        <p:txBody>
          <a:bodyPr wrap="square" rtlCol="0">
            <a:spAutoFit/>
          </a:bodyPr>
          <a:lstStyle/>
          <a:p>
            <a:r>
              <a:rPr lang="en-US" dirty="0" smtClean="0">
                <a:solidFill>
                  <a:srgbClr val="FF0000"/>
                </a:solidFill>
              </a:rPr>
              <a:t>0-6</a:t>
            </a:r>
            <a:endParaRPr lang="en-US" dirty="0">
              <a:solidFill>
                <a:srgbClr val="FF0000"/>
              </a:solidFill>
            </a:endParaRPr>
          </a:p>
        </p:txBody>
      </p:sp>
      <p:sp>
        <p:nvSpPr>
          <p:cNvPr id="10" name="TextBox 9"/>
          <p:cNvSpPr txBox="1"/>
          <p:nvPr/>
        </p:nvSpPr>
        <p:spPr>
          <a:xfrm rot="16200000">
            <a:off x="6013966" y="5797033"/>
            <a:ext cx="990601" cy="369332"/>
          </a:xfrm>
          <a:prstGeom prst="rect">
            <a:avLst/>
          </a:prstGeom>
          <a:solidFill>
            <a:schemeClr val="bg1"/>
          </a:solidFill>
        </p:spPr>
        <p:txBody>
          <a:bodyPr wrap="square" rtlCol="0">
            <a:spAutoFit/>
          </a:bodyPr>
          <a:lstStyle/>
          <a:p>
            <a:r>
              <a:rPr lang="en-US" dirty="0" smtClean="0">
                <a:solidFill>
                  <a:srgbClr val="FF0000"/>
                </a:solidFill>
              </a:rPr>
              <a:t>118-120</a:t>
            </a:r>
            <a:endParaRPr lang="en-US" dirty="0">
              <a:solidFill>
                <a:srgbClr val="FF0000"/>
              </a:solidFill>
            </a:endParaRPr>
          </a:p>
        </p:txBody>
      </p:sp>
      <p:cxnSp>
        <p:nvCxnSpPr>
          <p:cNvPr id="12" name="Straight Connector 11"/>
          <p:cNvCxnSpPr/>
          <p:nvPr/>
        </p:nvCxnSpPr>
        <p:spPr>
          <a:xfrm rot="16200000" flipH="1">
            <a:off x="6096000" y="5029200"/>
            <a:ext cx="457200" cy="304800"/>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304800" y="381000"/>
          <a:ext cx="8001000" cy="6019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rot="16200000">
            <a:off x="577334" y="5530334"/>
            <a:ext cx="609600" cy="369332"/>
          </a:xfrm>
          <a:prstGeom prst="rect">
            <a:avLst/>
          </a:prstGeom>
          <a:solidFill>
            <a:schemeClr val="bg1"/>
          </a:solidFill>
        </p:spPr>
        <p:txBody>
          <a:bodyPr wrap="square" rtlCol="0">
            <a:spAutoFit/>
          </a:bodyPr>
          <a:lstStyle/>
          <a:p>
            <a:r>
              <a:rPr lang="en-US" dirty="0" smtClean="0">
                <a:solidFill>
                  <a:srgbClr val="FF0000"/>
                </a:solidFill>
              </a:rPr>
              <a:t>0-6</a:t>
            </a:r>
            <a:endParaRPr lang="en-US" dirty="0">
              <a:solidFill>
                <a:srgbClr val="FF0000"/>
              </a:solidFill>
            </a:endParaRPr>
          </a:p>
        </p:txBody>
      </p:sp>
      <p:sp>
        <p:nvSpPr>
          <p:cNvPr id="7" name="TextBox 6"/>
          <p:cNvSpPr txBox="1"/>
          <p:nvPr/>
        </p:nvSpPr>
        <p:spPr>
          <a:xfrm rot="16200000">
            <a:off x="6013966" y="5720835"/>
            <a:ext cx="990601" cy="369332"/>
          </a:xfrm>
          <a:prstGeom prst="rect">
            <a:avLst/>
          </a:prstGeom>
          <a:solidFill>
            <a:schemeClr val="bg1"/>
          </a:solidFill>
        </p:spPr>
        <p:txBody>
          <a:bodyPr wrap="square" rtlCol="0">
            <a:spAutoFit/>
          </a:bodyPr>
          <a:lstStyle/>
          <a:p>
            <a:r>
              <a:rPr lang="en-US" dirty="0" smtClean="0">
                <a:solidFill>
                  <a:srgbClr val="FF0000"/>
                </a:solidFill>
              </a:rPr>
              <a:t>118-120</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Distributions</a:t>
            </a:r>
            <a:endParaRPr lang="en-US" dirty="0"/>
          </a:p>
        </p:txBody>
      </p:sp>
      <p:sp>
        <p:nvSpPr>
          <p:cNvPr id="3" name="Content Placeholder 2"/>
          <p:cNvSpPr>
            <a:spLocks noGrp="1"/>
          </p:cNvSpPr>
          <p:nvPr>
            <p:ph idx="1"/>
          </p:nvPr>
        </p:nvSpPr>
        <p:spPr>
          <a:xfrm>
            <a:off x="533400" y="1524000"/>
            <a:ext cx="8229600" cy="4525963"/>
          </a:xfrm>
        </p:spPr>
        <p:txBody>
          <a:bodyPr/>
          <a:lstStyle/>
          <a:p>
            <a:r>
              <a:rPr lang="en-US" dirty="0" smtClean="0"/>
              <a:t>Ex:</a:t>
            </a:r>
          </a:p>
          <a:p>
            <a:pPr>
              <a:buNone/>
            </a:pPr>
            <a:r>
              <a:rPr lang="en-US" dirty="0" smtClean="0"/>
              <a:t> </a:t>
            </a:r>
          </a:p>
          <a:p>
            <a:pPr>
              <a:buNone/>
            </a:pPr>
            <a:endParaRPr lang="en-US" dirty="0" smtClean="0"/>
          </a:p>
          <a:p>
            <a:endParaRPr lang="en-US" dirty="0"/>
          </a:p>
        </p:txBody>
      </p:sp>
      <p:graphicFrame>
        <p:nvGraphicFramePr>
          <p:cNvPr id="7" name="Table 6"/>
          <p:cNvGraphicFramePr>
            <a:graphicFrameLocks noGrp="1"/>
          </p:cNvGraphicFramePr>
          <p:nvPr/>
        </p:nvGraphicFramePr>
        <p:xfrm>
          <a:off x="1219200" y="2209800"/>
          <a:ext cx="4064000" cy="3708400"/>
        </p:xfrm>
        <a:graphic>
          <a:graphicData uri="http://schemas.openxmlformats.org/drawingml/2006/table">
            <a:tbl>
              <a:tblPr firstRow="1" bandRow="1">
                <a:tableStyleId>{5C22544A-7EE6-4342-B048-85BDC9FD1C3A}</a:tableStyleId>
              </a:tblPr>
              <a:tblGrid>
                <a:gridCol w="2032000"/>
                <a:gridCol w="2032000"/>
              </a:tblGrid>
              <a:tr h="370840">
                <a:tc>
                  <a:txBody>
                    <a:bodyPr/>
                    <a:lstStyle/>
                    <a:p>
                      <a:r>
                        <a:rPr lang="en-US" dirty="0" smtClean="0"/>
                        <a:t>X</a:t>
                      </a:r>
                      <a:endParaRPr lang="en-US" dirty="0"/>
                    </a:p>
                  </a:txBody>
                  <a:tcPr/>
                </a:tc>
                <a:tc>
                  <a:txBody>
                    <a:bodyPr/>
                    <a:lstStyle/>
                    <a:p>
                      <a:r>
                        <a:rPr lang="en-US" i="1" dirty="0" smtClean="0"/>
                        <a:t>F</a:t>
                      </a:r>
                      <a:endParaRPr lang="en-US" i="1" dirty="0"/>
                    </a:p>
                  </a:txBody>
                  <a:tcPr/>
                </a:tc>
              </a:tr>
              <a:tr h="370840">
                <a:tc>
                  <a:txBody>
                    <a:bodyPr/>
                    <a:lstStyle/>
                    <a:p>
                      <a:r>
                        <a:rPr lang="en-US" dirty="0" smtClean="0"/>
                        <a:t>15</a:t>
                      </a:r>
                      <a:endParaRPr lang="en-US" dirty="0"/>
                    </a:p>
                  </a:txBody>
                  <a:tcPr/>
                </a:tc>
                <a:tc>
                  <a:txBody>
                    <a:bodyPr/>
                    <a:lstStyle/>
                    <a:p>
                      <a:r>
                        <a:rPr lang="en-US" i="1" dirty="0" smtClean="0"/>
                        <a:t>1</a:t>
                      </a:r>
                      <a:endParaRPr lang="en-US" i="1" dirty="0"/>
                    </a:p>
                  </a:txBody>
                  <a:tcPr/>
                </a:tc>
              </a:tr>
              <a:tr h="370840">
                <a:tc>
                  <a:txBody>
                    <a:bodyPr/>
                    <a:lstStyle/>
                    <a:p>
                      <a:r>
                        <a:rPr lang="en-US" dirty="0" smtClean="0"/>
                        <a:t>16</a:t>
                      </a:r>
                      <a:endParaRPr lang="en-US" dirty="0"/>
                    </a:p>
                  </a:txBody>
                  <a:tcPr/>
                </a:tc>
                <a:tc>
                  <a:txBody>
                    <a:bodyPr/>
                    <a:lstStyle/>
                    <a:p>
                      <a:r>
                        <a:rPr lang="en-US" i="1" dirty="0" smtClean="0"/>
                        <a:t>0</a:t>
                      </a:r>
                      <a:endParaRPr lang="en-US" i="1" dirty="0"/>
                    </a:p>
                  </a:txBody>
                  <a:tcPr/>
                </a:tc>
              </a:tr>
              <a:tr h="370840">
                <a:tc>
                  <a:txBody>
                    <a:bodyPr/>
                    <a:lstStyle/>
                    <a:p>
                      <a:r>
                        <a:rPr lang="en-US" dirty="0" smtClean="0"/>
                        <a:t>17</a:t>
                      </a:r>
                      <a:endParaRPr lang="en-US" dirty="0"/>
                    </a:p>
                  </a:txBody>
                  <a:tcPr/>
                </a:tc>
                <a:tc>
                  <a:txBody>
                    <a:bodyPr/>
                    <a:lstStyle/>
                    <a:p>
                      <a:r>
                        <a:rPr lang="en-US" i="1" dirty="0" smtClean="0"/>
                        <a:t>2</a:t>
                      </a:r>
                      <a:endParaRPr lang="en-US" i="1" dirty="0"/>
                    </a:p>
                  </a:txBody>
                  <a:tcPr/>
                </a:tc>
              </a:tr>
              <a:tr h="370840">
                <a:tc>
                  <a:txBody>
                    <a:bodyPr/>
                    <a:lstStyle/>
                    <a:p>
                      <a:r>
                        <a:rPr lang="en-US" dirty="0" smtClean="0"/>
                        <a:t>18</a:t>
                      </a:r>
                      <a:endParaRPr lang="en-US" dirty="0"/>
                    </a:p>
                  </a:txBody>
                  <a:tcPr/>
                </a:tc>
                <a:tc>
                  <a:txBody>
                    <a:bodyPr/>
                    <a:lstStyle/>
                    <a:p>
                      <a:r>
                        <a:rPr lang="en-US" i="1" dirty="0" smtClean="0"/>
                        <a:t>5</a:t>
                      </a:r>
                      <a:endParaRPr lang="en-US" i="1" dirty="0"/>
                    </a:p>
                  </a:txBody>
                  <a:tcPr/>
                </a:tc>
              </a:tr>
              <a:tr h="370840">
                <a:tc>
                  <a:txBody>
                    <a:bodyPr/>
                    <a:lstStyle/>
                    <a:p>
                      <a:r>
                        <a:rPr lang="en-US" dirty="0" smtClean="0"/>
                        <a:t>19</a:t>
                      </a:r>
                      <a:endParaRPr lang="en-US" dirty="0"/>
                    </a:p>
                  </a:txBody>
                  <a:tcPr/>
                </a:tc>
                <a:tc>
                  <a:txBody>
                    <a:bodyPr/>
                    <a:lstStyle/>
                    <a:p>
                      <a:r>
                        <a:rPr lang="en-US" i="1" dirty="0" smtClean="0"/>
                        <a:t>8</a:t>
                      </a:r>
                      <a:endParaRPr lang="en-US" i="1" dirty="0"/>
                    </a:p>
                  </a:txBody>
                  <a:tcPr/>
                </a:tc>
              </a:tr>
              <a:tr h="370840">
                <a:tc>
                  <a:txBody>
                    <a:bodyPr/>
                    <a:lstStyle/>
                    <a:p>
                      <a:r>
                        <a:rPr lang="en-US" dirty="0" smtClean="0"/>
                        <a:t>20</a:t>
                      </a:r>
                      <a:endParaRPr lang="en-US" dirty="0"/>
                    </a:p>
                  </a:txBody>
                  <a:tcPr/>
                </a:tc>
                <a:tc>
                  <a:txBody>
                    <a:bodyPr/>
                    <a:lstStyle/>
                    <a:p>
                      <a:r>
                        <a:rPr lang="en-US" i="1" dirty="0" smtClean="0"/>
                        <a:t>4</a:t>
                      </a:r>
                      <a:endParaRPr lang="en-US" i="1" dirty="0"/>
                    </a:p>
                  </a:txBody>
                  <a:tcPr/>
                </a:tc>
              </a:tr>
              <a:tr h="370840">
                <a:tc>
                  <a:txBody>
                    <a:bodyPr/>
                    <a:lstStyle/>
                    <a:p>
                      <a:r>
                        <a:rPr lang="en-US" dirty="0" smtClean="0"/>
                        <a:t>21</a:t>
                      </a:r>
                      <a:endParaRPr lang="en-US" dirty="0"/>
                    </a:p>
                  </a:txBody>
                  <a:tcPr/>
                </a:tc>
                <a:tc>
                  <a:txBody>
                    <a:bodyPr/>
                    <a:lstStyle/>
                    <a:p>
                      <a:r>
                        <a:rPr lang="en-US" i="1" dirty="0" smtClean="0"/>
                        <a:t>3</a:t>
                      </a:r>
                      <a:endParaRPr lang="en-US" i="1" dirty="0"/>
                    </a:p>
                  </a:txBody>
                  <a:tcPr/>
                </a:tc>
              </a:tr>
              <a:tr h="370840">
                <a:tc>
                  <a:txBody>
                    <a:bodyPr/>
                    <a:lstStyle/>
                    <a:p>
                      <a:r>
                        <a:rPr lang="en-US" dirty="0" smtClean="0"/>
                        <a:t>22</a:t>
                      </a:r>
                      <a:endParaRPr lang="en-US" dirty="0"/>
                    </a:p>
                  </a:txBody>
                  <a:tcPr/>
                </a:tc>
                <a:tc>
                  <a:txBody>
                    <a:bodyPr/>
                    <a:lstStyle/>
                    <a:p>
                      <a:r>
                        <a:rPr lang="en-US" i="1" dirty="0" smtClean="0"/>
                        <a:t>1</a:t>
                      </a:r>
                      <a:endParaRPr lang="en-US" i="1" dirty="0"/>
                    </a:p>
                  </a:txBody>
                  <a:tcPr/>
                </a:tc>
              </a:tr>
              <a:tr h="370840">
                <a:tc>
                  <a:txBody>
                    <a:bodyPr/>
                    <a:lstStyle/>
                    <a:p>
                      <a:endParaRPr lang="en-US" dirty="0"/>
                    </a:p>
                  </a:txBody>
                  <a:tcPr/>
                </a:tc>
                <a:tc>
                  <a:txBody>
                    <a:bodyPr/>
                    <a:lstStyle/>
                    <a:p>
                      <a:r>
                        <a:rPr lang="en-US" i="1" dirty="0" smtClean="0"/>
                        <a:t>N= 24</a:t>
                      </a:r>
                      <a:endParaRPr lang="en-US" i="1"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Polygon</a:t>
            </a:r>
            <a:endParaRPr lang="en-US" dirty="0"/>
          </a:p>
        </p:txBody>
      </p:sp>
      <p:sp>
        <p:nvSpPr>
          <p:cNvPr id="3" name="Content Placeholder 2"/>
          <p:cNvSpPr>
            <a:spLocks noGrp="1"/>
          </p:cNvSpPr>
          <p:nvPr>
            <p:ph idx="1"/>
          </p:nvPr>
        </p:nvSpPr>
        <p:spPr>
          <a:xfrm>
            <a:off x="457200" y="1371600"/>
            <a:ext cx="8229600" cy="4754563"/>
          </a:xfrm>
        </p:spPr>
        <p:txBody>
          <a:bodyPr/>
          <a:lstStyle/>
          <a:p>
            <a:pPr>
              <a:buNone/>
            </a:pPr>
            <a:endParaRPr lang="en-US" dirty="0" smtClean="0"/>
          </a:p>
          <a:p>
            <a:endParaRPr lang="en-US" dirty="0"/>
          </a:p>
        </p:txBody>
      </p:sp>
      <p:pic>
        <p:nvPicPr>
          <p:cNvPr id="4" name="Picture 3" descr="DOC091211-0001.jpg"/>
          <p:cNvPicPr>
            <a:picLocks noChangeAspect="1"/>
          </p:cNvPicPr>
          <p:nvPr/>
        </p:nvPicPr>
        <p:blipFill>
          <a:blip r:embed="rId3" cstate="email"/>
          <a:srcRect l="8333" r="62500" b="64271"/>
          <a:stretch>
            <a:fillRect/>
          </a:stretch>
        </p:blipFill>
        <p:spPr>
          <a:xfrm rot="60000">
            <a:off x="1657338" y="1524000"/>
            <a:ext cx="5810262" cy="4572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Polygon</a:t>
            </a:r>
            <a:endParaRPr lang="en-US" dirty="0"/>
          </a:p>
        </p:txBody>
      </p:sp>
      <p:pic>
        <p:nvPicPr>
          <p:cNvPr id="2050" name="Picture 2"/>
          <p:cNvPicPr>
            <a:picLocks noGrp="1" noChangeAspect="1" noChangeArrowheads="1"/>
          </p:cNvPicPr>
          <p:nvPr>
            <p:ph idx="1"/>
          </p:nvPr>
        </p:nvPicPr>
        <p:blipFill>
          <a:blip r:embed="rId3" cstate="email"/>
          <a:srcRect/>
          <a:stretch>
            <a:fillRect/>
          </a:stretch>
        </p:blipFill>
        <p:spPr bwMode="auto">
          <a:xfrm>
            <a:off x="381000" y="1600200"/>
            <a:ext cx="3919297" cy="2895600"/>
          </a:xfrm>
          <a:prstGeom prst="rect">
            <a:avLst/>
          </a:prstGeom>
          <a:noFill/>
          <a:ln w="9525">
            <a:noFill/>
            <a:miter lim="800000"/>
            <a:headEnd/>
            <a:tailEnd/>
          </a:ln>
        </p:spPr>
      </p:pic>
      <p:pic>
        <p:nvPicPr>
          <p:cNvPr id="2051" name="Picture 3"/>
          <p:cNvPicPr>
            <a:picLocks noChangeAspect="1" noChangeArrowheads="1"/>
          </p:cNvPicPr>
          <p:nvPr/>
        </p:nvPicPr>
        <p:blipFill>
          <a:blip r:embed="rId4" cstate="email"/>
          <a:srcRect/>
          <a:stretch>
            <a:fillRect/>
          </a:stretch>
        </p:blipFill>
        <p:spPr bwMode="auto">
          <a:xfrm>
            <a:off x="4191000" y="2334358"/>
            <a:ext cx="4267200" cy="3399692"/>
          </a:xfrm>
          <a:prstGeom prst="rect">
            <a:avLst/>
          </a:prstGeom>
          <a:noFill/>
          <a:ln w="9525">
            <a:noFill/>
            <a:miter lim="800000"/>
            <a:headEnd/>
            <a:tailEnd/>
          </a:ln>
        </p:spPr>
      </p:pic>
      <p:sp>
        <p:nvSpPr>
          <p:cNvPr id="9" name="Freeform 8"/>
          <p:cNvSpPr/>
          <p:nvPr/>
        </p:nvSpPr>
        <p:spPr>
          <a:xfrm>
            <a:off x="1200727" y="1787236"/>
            <a:ext cx="2235200" cy="1722582"/>
          </a:xfrm>
          <a:custGeom>
            <a:avLst/>
            <a:gdLst>
              <a:gd name="connsiteX0" fmla="*/ 0 w 2235200"/>
              <a:gd name="connsiteY0" fmla="*/ 1722582 h 1722582"/>
              <a:gd name="connsiteX1" fmla="*/ 591128 w 2235200"/>
              <a:gd name="connsiteY1" fmla="*/ 1186873 h 1722582"/>
              <a:gd name="connsiteX2" fmla="*/ 1136073 w 2235200"/>
              <a:gd name="connsiteY2" fmla="*/ 41564 h 1722582"/>
              <a:gd name="connsiteX3" fmla="*/ 1671782 w 2235200"/>
              <a:gd name="connsiteY3" fmla="*/ 937491 h 1722582"/>
              <a:gd name="connsiteX4" fmla="*/ 2235200 w 2235200"/>
              <a:gd name="connsiteY4" fmla="*/ 1694873 h 1722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200" h="1722582">
                <a:moveTo>
                  <a:pt x="0" y="1722582"/>
                </a:moveTo>
                <a:cubicBezTo>
                  <a:pt x="200891" y="1594812"/>
                  <a:pt x="401783" y="1467043"/>
                  <a:pt x="591128" y="1186873"/>
                </a:cubicBezTo>
                <a:cubicBezTo>
                  <a:pt x="780473" y="906703"/>
                  <a:pt x="955964" y="83128"/>
                  <a:pt x="1136073" y="41564"/>
                </a:cubicBezTo>
                <a:cubicBezTo>
                  <a:pt x="1316182" y="0"/>
                  <a:pt x="1488594" y="661940"/>
                  <a:pt x="1671782" y="937491"/>
                </a:cubicBezTo>
                <a:cubicBezTo>
                  <a:pt x="1854970" y="1213043"/>
                  <a:pt x="2045085" y="1453958"/>
                  <a:pt x="2235200" y="1694873"/>
                </a:cubicBezTo>
              </a:path>
            </a:pathLst>
          </a:cu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4867564" y="2344497"/>
            <a:ext cx="3325091" cy="2319867"/>
          </a:xfrm>
          <a:custGeom>
            <a:avLst/>
            <a:gdLst>
              <a:gd name="connsiteX0" fmla="*/ 0 w 3325091"/>
              <a:gd name="connsiteY0" fmla="*/ 2310630 h 2319867"/>
              <a:gd name="connsiteX1" fmla="*/ 240145 w 3325091"/>
              <a:gd name="connsiteY1" fmla="*/ 2301394 h 2319867"/>
              <a:gd name="connsiteX2" fmla="*/ 452581 w 3325091"/>
              <a:gd name="connsiteY2" fmla="*/ 2209030 h 2319867"/>
              <a:gd name="connsiteX3" fmla="*/ 665018 w 3325091"/>
              <a:gd name="connsiteY3" fmla="*/ 2052012 h 2319867"/>
              <a:gd name="connsiteX4" fmla="*/ 868218 w 3325091"/>
              <a:gd name="connsiteY4" fmla="*/ 1682558 h 2319867"/>
              <a:gd name="connsiteX5" fmla="*/ 1071418 w 3325091"/>
              <a:gd name="connsiteY5" fmla="*/ 1119139 h 2319867"/>
              <a:gd name="connsiteX6" fmla="*/ 1320800 w 3325091"/>
              <a:gd name="connsiteY6" fmla="*/ 509539 h 2319867"/>
              <a:gd name="connsiteX7" fmla="*/ 1551709 w 3325091"/>
              <a:gd name="connsiteY7" fmla="*/ 84667 h 2319867"/>
              <a:gd name="connsiteX8" fmla="*/ 1754909 w 3325091"/>
              <a:gd name="connsiteY8" fmla="*/ 112376 h 2319867"/>
              <a:gd name="connsiteX9" fmla="*/ 1976581 w 3325091"/>
              <a:gd name="connsiteY9" fmla="*/ 758921 h 2319867"/>
              <a:gd name="connsiteX10" fmla="*/ 2189018 w 3325091"/>
              <a:gd name="connsiteY10" fmla="*/ 1368521 h 2319867"/>
              <a:gd name="connsiteX11" fmla="*/ 2419927 w 3325091"/>
              <a:gd name="connsiteY11" fmla="*/ 1848812 h 2319867"/>
              <a:gd name="connsiteX12" fmla="*/ 2632363 w 3325091"/>
              <a:gd name="connsiteY12" fmla="*/ 2144376 h 2319867"/>
              <a:gd name="connsiteX13" fmla="*/ 2863272 w 3325091"/>
              <a:gd name="connsiteY13" fmla="*/ 2264448 h 2319867"/>
              <a:gd name="connsiteX14" fmla="*/ 3066472 w 3325091"/>
              <a:gd name="connsiteY14" fmla="*/ 2310630 h 2319867"/>
              <a:gd name="connsiteX15" fmla="*/ 3325091 w 3325091"/>
              <a:gd name="connsiteY15" fmla="*/ 2310630 h 2319867"/>
              <a:gd name="connsiteX16" fmla="*/ 3325091 w 3325091"/>
              <a:gd name="connsiteY16" fmla="*/ 2310630 h 2319867"/>
              <a:gd name="connsiteX17" fmla="*/ 3269672 w 3325091"/>
              <a:gd name="connsiteY17" fmla="*/ 2319867 h 231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25091" h="2319867">
                <a:moveTo>
                  <a:pt x="0" y="2310630"/>
                </a:moveTo>
                <a:lnTo>
                  <a:pt x="240145" y="2301394"/>
                </a:lnTo>
                <a:cubicBezTo>
                  <a:pt x="315575" y="2284461"/>
                  <a:pt x="381769" y="2250594"/>
                  <a:pt x="452581" y="2209030"/>
                </a:cubicBezTo>
                <a:cubicBezTo>
                  <a:pt x="523393" y="2167466"/>
                  <a:pt x="595745" y="2139757"/>
                  <a:pt x="665018" y="2052012"/>
                </a:cubicBezTo>
                <a:cubicBezTo>
                  <a:pt x="734291" y="1964267"/>
                  <a:pt x="800485" y="1838037"/>
                  <a:pt x="868218" y="1682558"/>
                </a:cubicBezTo>
                <a:cubicBezTo>
                  <a:pt x="935951" y="1527079"/>
                  <a:pt x="995988" y="1314642"/>
                  <a:pt x="1071418" y="1119139"/>
                </a:cubicBezTo>
                <a:cubicBezTo>
                  <a:pt x="1146848" y="923636"/>
                  <a:pt x="1240752" y="681951"/>
                  <a:pt x="1320800" y="509539"/>
                </a:cubicBezTo>
                <a:cubicBezTo>
                  <a:pt x="1400849" y="337127"/>
                  <a:pt x="1479358" y="150861"/>
                  <a:pt x="1551709" y="84667"/>
                </a:cubicBezTo>
                <a:cubicBezTo>
                  <a:pt x="1624061" y="18473"/>
                  <a:pt x="1684097" y="0"/>
                  <a:pt x="1754909" y="112376"/>
                </a:cubicBezTo>
                <a:cubicBezTo>
                  <a:pt x="1825721" y="224752"/>
                  <a:pt x="1904230" y="549564"/>
                  <a:pt x="1976581" y="758921"/>
                </a:cubicBezTo>
                <a:cubicBezTo>
                  <a:pt x="2048932" y="968278"/>
                  <a:pt x="2115127" y="1186872"/>
                  <a:pt x="2189018" y="1368521"/>
                </a:cubicBezTo>
                <a:cubicBezTo>
                  <a:pt x="2262909" y="1550170"/>
                  <a:pt x="2346036" y="1719503"/>
                  <a:pt x="2419927" y="1848812"/>
                </a:cubicBezTo>
                <a:cubicBezTo>
                  <a:pt x="2493818" y="1978121"/>
                  <a:pt x="2558472" y="2075103"/>
                  <a:pt x="2632363" y="2144376"/>
                </a:cubicBezTo>
                <a:cubicBezTo>
                  <a:pt x="2706254" y="2213649"/>
                  <a:pt x="2790921" y="2236739"/>
                  <a:pt x="2863272" y="2264448"/>
                </a:cubicBezTo>
                <a:cubicBezTo>
                  <a:pt x="2935623" y="2292157"/>
                  <a:pt x="2989502" y="2302933"/>
                  <a:pt x="3066472" y="2310630"/>
                </a:cubicBezTo>
                <a:cubicBezTo>
                  <a:pt x="3143442" y="2318327"/>
                  <a:pt x="3325091" y="2310630"/>
                  <a:pt x="3325091" y="2310630"/>
                </a:cubicBezTo>
                <a:lnTo>
                  <a:pt x="3325091" y="2310630"/>
                </a:lnTo>
                <a:lnTo>
                  <a:pt x="3269672" y="2319867"/>
                </a:lnTo>
              </a:path>
            </a:pathLst>
          </a:cu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ectangle 10"/>
          <p:cNvSpPr/>
          <p:nvPr/>
        </p:nvSpPr>
        <p:spPr>
          <a:xfrm>
            <a:off x="457200" y="5791200"/>
            <a:ext cx="7772400" cy="646331"/>
          </a:xfrm>
          <a:prstGeom prst="rect">
            <a:avLst/>
          </a:prstGeom>
        </p:spPr>
        <p:txBody>
          <a:bodyPr wrap="square">
            <a:spAutoFit/>
          </a:bodyPr>
          <a:lstStyle/>
          <a:p>
            <a:pPr>
              <a:buFont typeface="Arial" pitchFamily="34" charset="0"/>
              <a:buChar char="•"/>
            </a:pPr>
            <a:r>
              <a:rPr lang="en-US" dirty="0" smtClean="0"/>
              <a:t>  The greater the number of participants, the smoother the polygon shape</a:t>
            </a:r>
          </a:p>
          <a:p>
            <a:pPr lvl="1"/>
            <a:r>
              <a:rPr lang="en-US" dirty="0" smtClean="0"/>
              <a:t>-  Curve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68362"/>
          </a:xfrm>
        </p:spPr>
        <p:txBody>
          <a:bodyPr/>
          <a:lstStyle/>
          <a:p>
            <a:r>
              <a:rPr lang="en-US" dirty="0" smtClean="0"/>
              <a:t>Normal Curve</a:t>
            </a:r>
            <a:endParaRPr lang="en-US" dirty="0"/>
          </a:p>
        </p:txBody>
      </p:sp>
      <p:pic>
        <p:nvPicPr>
          <p:cNvPr id="5" name="Content Placeholder 4" descr="DOC091211-0001.jpg"/>
          <p:cNvPicPr>
            <a:picLocks noGrp="1" noChangeAspect="1"/>
          </p:cNvPicPr>
          <p:nvPr>
            <p:ph idx="1"/>
          </p:nvPr>
        </p:nvPicPr>
        <p:blipFill>
          <a:blip r:embed="rId3" cstate="email"/>
          <a:srcRect l="53244" r="13230" b="71378"/>
          <a:stretch>
            <a:fillRect/>
          </a:stretch>
        </p:blipFill>
        <p:spPr>
          <a:xfrm>
            <a:off x="1600200" y="2969342"/>
            <a:ext cx="5562600" cy="3050458"/>
          </a:xfrm>
        </p:spPr>
      </p:pic>
      <p:sp>
        <p:nvSpPr>
          <p:cNvPr id="4" name="Rectangle 3"/>
          <p:cNvSpPr/>
          <p:nvPr/>
        </p:nvSpPr>
        <p:spPr>
          <a:xfrm>
            <a:off x="533400" y="1143000"/>
            <a:ext cx="8229600" cy="1569660"/>
          </a:xfrm>
          <a:prstGeom prst="rect">
            <a:avLst/>
          </a:prstGeom>
        </p:spPr>
        <p:txBody>
          <a:bodyPr wrap="square">
            <a:spAutoFit/>
          </a:bodyPr>
          <a:lstStyle/>
          <a:p>
            <a:r>
              <a:rPr lang="en-US" sz="2400" dirty="0" smtClean="0"/>
              <a:t>Normal Curve</a:t>
            </a:r>
          </a:p>
          <a:p>
            <a:pPr lvl="1"/>
            <a:r>
              <a:rPr lang="en-US" sz="2400" dirty="0" smtClean="0"/>
              <a:t>Aka…Bell Curve, Bell-Shaped Curve, The Curve</a:t>
            </a:r>
          </a:p>
          <a:p>
            <a:pPr lvl="1"/>
            <a:r>
              <a:rPr lang="en-US" sz="2400" dirty="0" smtClean="0"/>
              <a:t>Shape found often in nature</a:t>
            </a:r>
          </a:p>
          <a:p>
            <a:pPr lvl="1"/>
            <a:r>
              <a:rPr lang="en-US" sz="2400" dirty="0" smtClean="0"/>
              <a:t>Used as the basis for a number of inferential statistics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Distribution Examples</a:t>
            </a:r>
            <a:endParaRPr lang="en-US" dirty="0"/>
          </a:p>
        </p:txBody>
      </p:sp>
      <p:pic>
        <p:nvPicPr>
          <p:cNvPr id="1026" name="Picture 2"/>
          <p:cNvPicPr>
            <a:picLocks noGrp="1" noChangeAspect="1" noChangeArrowheads="1"/>
          </p:cNvPicPr>
          <p:nvPr>
            <p:ph idx="1"/>
          </p:nvPr>
        </p:nvPicPr>
        <p:blipFill>
          <a:blip r:embed="rId2" cstate="email"/>
          <a:srcRect/>
          <a:stretch>
            <a:fillRect/>
          </a:stretch>
        </p:blipFill>
        <p:spPr bwMode="auto">
          <a:xfrm>
            <a:off x="788658" y="1447800"/>
            <a:ext cx="7669542" cy="493478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81000"/>
            <a:ext cx="7772400" cy="762000"/>
          </a:xfrm>
        </p:spPr>
        <p:txBody>
          <a:bodyPr/>
          <a:lstStyle/>
          <a:p>
            <a:r>
              <a:rPr lang="en-US" sz="2800" b="1" smtClean="0"/>
              <a:t>The Measures of Central Tendency and Distribution</a:t>
            </a:r>
            <a:endParaRPr lang="en-US" smtClean="0"/>
          </a:p>
        </p:txBody>
      </p:sp>
      <p:sp>
        <p:nvSpPr>
          <p:cNvPr id="7171" name="Text Box 3"/>
          <p:cNvSpPr txBox="1">
            <a:spLocks noChangeArrowheads="1"/>
          </p:cNvSpPr>
          <p:nvPr/>
        </p:nvSpPr>
        <p:spPr bwMode="auto">
          <a:xfrm>
            <a:off x="990600" y="1371600"/>
            <a:ext cx="7315200" cy="2446824"/>
          </a:xfrm>
          <a:prstGeom prst="rect">
            <a:avLst/>
          </a:prstGeom>
          <a:noFill/>
          <a:ln w="9525">
            <a:noFill/>
            <a:miter lim="800000"/>
            <a:headEnd/>
            <a:tailEnd/>
          </a:ln>
        </p:spPr>
        <p:txBody>
          <a:bodyPr>
            <a:spAutoFit/>
          </a:bodyPr>
          <a:lstStyle/>
          <a:p>
            <a:pPr>
              <a:spcBef>
                <a:spcPct val="50000"/>
              </a:spcBef>
            </a:pPr>
            <a:r>
              <a:rPr lang="en-US" sz="2400" dirty="0"/>
              <a:t>When the mean, median, and mode are all at the same point, the center of the distribution, the data is considered to be normally distributed.</a:t>
            </a:r>
          </a:p>
          <a:p>
            <a:pPr>
              <a:spcBef>
                <a:spcPct val="50000"/>
              </a:spcBef>
            </a:pPr>
            <a:endParaRPr lang="en-US" dirty="0"/>
          </a:p>
          <a:p>
            <a:pPr>
              <a:spcBef>
                <a:spcPct val="50000"/>
              </a:spcBef>
            </a:pPr>
            <a:endParaRPr lang="en-US" dirty="0"/>
          </a:p>
          <a:p>
            <a:pPr>
              <a:spcBef>
                <a:spcPct val="50000"/>
              </a:spcBef>
            </a:pPr>
            <a:endParaRPr lang="en-US" dirty="0"/>
          </a:p>
        </p:txBody>
      </p:sp>
      <p:sp>
        <p:nvSpPr>
          <p:cNvPr id="7172" name="Freeform 7"/>
          <p:cNvSpPr>
            <a:spLocks/>
          </p:cNvSpPr>
          <p:nvPr/>
        </p:nvSpPr>
        <p:spPr bwMode="auto">
          <a:xfrm>
            <a:off x="1169988" y="2514600"/>
            <a:ext cx="6816725" cy="2900363"/>
          </a:xfrm>
          <a:custGeom>
            <a:avLst/>
            <a:gdLst>
              <a:gd name="T0" fmla="*/ 0 w 7906"/>
              <a:gd name="T1" fmla="*/ 2536 h 2540"/>
              <a:gd name="T2" fmla="*/ 266 w 7906"/>
              <a:gd name="T3" fmla="*/ 2523 h 2540"/>
              <a:gd name="T4" fmla="*/ 586 w 7906"/>
              <a:gd name="T5" fmla="*/ 2496 h 2540"/>
              <a:gd name="T6" fmla="*/ 933 w 7906"/>
              <a:gd name="T7" fmla="*/ 2443 h 2540"/>
              <a:gd name="T8" fmla="*/ 1240 w 7906"/>
              <a:gd name="T9" fmla="*/ 2402 h 2540"/>
              <a:gd name="T10" fmla="*/ 1493 w 7906"/>
              <a:gd name="T11" fmla="*/ 2322 h 2540"/>
              <a:gd name="T12" fmla="*/ 1733 w 7906"/>
              <a:gd name="T13" fmla="*/ 2229 h 2540"/>
              <a:gd name="T14" fmla="*/ 1947 w 7906"/>
              <a:gd name="T15" fmla="*/ 2122 h 2540"/>
              <a:gd name="T16" fmla="*/ 2160 w 7906"/>
              <a:gd name="T17" fmla="*/ 1976 h 2540"/>
              <a:gd name="T18" fmla="*/ 2320 w 7906"/>
              <a:gd name="T19" fmla="*/ 1829 h 2540"/>
              <a:gd name="T20" fmla="*/ 2480 w 7906"/>
              <a:gd name="T21" fmla="*/ 1642 h 2540"/>
              <a:gd name="T22" fmla="*/ 2640 w 7906"/>
              <a:gd name="T23" fmla="*/ 1442 h 2540"/>
              <a:gd name="T24" fmla="*/ 2787 w 7906"/>
              <a:gd name="T25" fmla="*/ 1216 h 2540"/>
              <a:gd name="T26" fmla="*/ 2933 w 7906"/>
              <a:gd name="T27" fmla="*/ 962 h 2540"/>
              <a:gd name="T28" fmla="*/ 3067 w 7906"/>
              <a:gd name="T29" fmla="*/ 749 h 2540"/>
              <a:gd name="T30" fmla="*/ 3213 w 7906"/>
              <a:gd name="T31" fmla="*/ 522 h 2540"/>
              <a:gd name="T32" fmla="*/ 3347 w 7906"/>
              <a:gd name="T33" fmla="*/ 336 h 2540"/>
              <a:gd name="T34" fmla="*/ 3493 w 7906"/>
              <a:gd name="T35" fmla="*/ 176 h 2540"/>
              <a:gd name="T36" fmla="*/ 3653 w 7906"/>
              <a:gd name="T37" fmla="*/ 69 h 2540"/>
              <a:gd name="T38" fmla="*/ 3840 w 7906"/>
              <a:gd name="T39" fmla="*/ 16 h 2540"/>
              <a:gd name="T40" fmla="*/ 4066 w 7906"/>
              <a:gd name="T41" fmla="*/ 16 h 2540"/>
              <a:gd name="T42" fmla="*/ 4280 w 7906"/>
              <a:gd name="T43" fmla="*/ 109 h 2540"/>
              <a:gd name="T44" fmla="*/ 4440 w 7906"/>
              <a:gd name="T45" fmla="*/ 243 h 2540"/>
              <a:gd name="T46" fmla="*/ 4586 w 7906"/>
              <a:gd name="T47" fmla="*/ 443 h 2540"/>
              <a:gd name="T48" fmla="*/ 4720 w 7906"/>
              <a:gd name="T49" fmla="*/ 629 h 2540"/>
              <a:gd name="T50" fmla="*/ 4840 w 7906"/>
              <a:gd name="T51" fmla="*/ 843 h 2540"/>
              <a:gd name="T52" fmla="*/ 4946 w 7906"/>
              <a:gd name="T53" fmla="*/ 1043 h 2540"/>
              <a:gd name="T54" fmla="*/ 5066 w 7906"/>
              <a:gd name="T55" fmla="*/ 1256 h 2540"/>
              <a:gd name="T56" fmla="*/ 5186 w 7906"/>
              <a:gd name="T57" fmla="*/ 1443 h 2540"/>
              <a:gd name="T58" fmla="*/ 5373 w 7906"/>
              <a:gd name="T59" fmla="*/ 1696 h 2540"/>
              <a:gd name="T60" fmla="*/ 5533 w 7906"/>
              <a:gd name="T61" fmla="*/ 1869 h 2540"/>
              <a:gd name="T62" fmla="*/ 5707 w 7906"/>
              <a:gd name="T63" fmla="*/ 2039 h 2540"/>
              <a:gd name="T64" fmla="*/ 6000 w 7906"/>
              <a:gd name="T65" fmla="*/ 2229 h 2540"/>
              <a:gd name="T66" fmla="*/ 6346 w 7906"/>
              <a:gd name="T67" fmla="*/ 2376 h 2540"/>
              <a:gd name="T68" fmla="*/ 6640 w 7906"/>
              <a:gd name="T69" fmla="*/ 2443 h 2540"/>
              <a:gd name="T70" fmla="*/ 6920 w 7906"/>
              <a:gd name="T71" fmla="*/ 2469 h 2540"/>
              <a:gd name="T72" fmla="*/ 7253 w 7906"/>
              <a:gd name="T73" fmla="*/ 2509 h 2540"/>
              <a:gd name="T74" fmla="*/ 7626 w 7906"/>
              <a:gd name="T75" fmla="*/ 2536 h 2540"/>
              <a:gd name="T76" fmla="*/ 7906 w 7906"/>
              <a:gd name="T77" fmla="*/ 2536 h 254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906"/>
              <a:gd name="T118" fmla="*/ 0 h 2540"/>
              <a:gd name="T119" fmla="*/ 7906 w 7906"/>
              <a:gd name="T120" fmla="*/ 2540 h 254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906" h="2540">
                <a:moveTo>
                  <a:pt x="0" y="2536"/>
                </a:moveTo>
                <a:cubicBezTo>
                  <a:pt x="44" y="2534"/>
                  <a:pt x="168" y="2530"/>
                  <a:pt x="266" y="2523"/>
                </a:cubicBezTo>
                <a:cubicBezTo>
                  <a:pt x="364" y="2516"/>
                  <a:pt x="475" y="2509"/>
                  <a:pt x="586" y="2496"/>
                </a:cubicBezTo>
                <a:cubicBezTo>
                  <a:pt x="697" y="2483"/>
                  <a:pt x="824" y="2459"/>
                  <a:pt x="933" y="2443"/>
                </a:cubicBezTo>
                <a:cubicBezTo>
                  <a:pt x="1042" y="2427"/>
                  <a:pt x="1147" y="2422"/>
                  <a:pt x="1240" y="2402"/>
                </a:cubicBezTo>
                <a:cubicBezTo>
                  <a:pt x="1333" y="2382"/>
                  <a:pt x="1411" y="2351"/>
                  <a:pt x="1493" y="2322"/>
                </a:cubicBezTo>
                <a:cubicBezTo>
                  <a:pt x="1575" y="2293"/>
                  <a:pt x="1657" y="2262"/>
                  <a:pt x="1733" y="2229"/>
                </a:cubicBezTo>
                <a:cubicBezTo>
                  <a:pt x="1809" y="2196"/>
                  <a:pt x="1876" y="2164"/>
                  <a:pt x="1947" y="2122"/>
                </a:cubicBezTo>
                <a:cubicBezTo>
                  <a:pt x="2018" y="2080"/>
                  <a:pt x="2098" y="2025"/>
                  <a:pt x="2160" y="1976"/>
                </a:cubicBezTo>
                <a:cubicBezTo>
                  <a:pt x="2222" y="1927"/>
                  <a:pt x="2267" y="1885"/>
                  <a:pt x="2320" y="1829"/>
                </a:cubicBezTo>
                <a:cubicBezTo>
                  <a:pt x="2373" y="1773"/>
                  <a:pt x="2427" y="1707"/>
                  <a:pt x="2480" y="1642"/>
                </a:cubicBezTo>
                <a:cubicBezTo>
                  <a:pt x="2533" y="1577"/>
                  <a:pt x="2589" y="1513"/>
                  <a:pt x="2640" y="1442"/>
                </a:cubicBezTo>
                <a:cubicBezTo>
                  <a:pt x="2691" y="1371"/>
                  <a:pt x="2738" y="1296"/>
                  <a:pt x="2787" y="1216"/>
                </a:cubicBezTo>
                <a:cubicBezTo>
                  <a:pt x="2836" y="1136"/>
                  <a:pt x="2886" y="1040"/>
                  <a:pt x="2933" y="962"/>
                </a:cubicBezTo>
                <a:cubicBezTo>
                  <a:pt x="2980" y="884"/>
                  <a:pt x="3020" y="822"/>
                  <a:pt x="3067" y="749"/>
                </a:cubicBezTo>
                <a:cubicBezTo>
                  <a:pt x="3114" y="676"/>
                  <a:pt x="3166" y="591"/>
                  <a:pt x="3213" y="522"/>
                </a:cubicBezTo>
                <a:cubicBezTo>
                  <a:pt x="3260" y="453"/>
                  <a:pt x="3300" y="393"/>
                  <a:pt x="3347" y="336"/>
                </a:cubicBezTo>
                <a:cubicBezTo>
                  <a:pt x="3394" y="279"/>
                  <a:pt x="3442" y="221"/>
                  <a:pt x="3493" y="176"/>
                </a:cubicBezTo>
                <a:cubicBezTo>
                  <a:pt x="3544" y="131"/>
                  <a:pt x="3595" y="96"/>
                  <a:pt x="3653" y="69"/>
                </a:cubicBezTo>
                <a:cubicBezTo>
                  <a:pt x="3711" y="42"/>
                  <a:pt x="3771" y="25"/>
                  <a:pt x="3840" y="16"/>
                </a:cubicBezTo>
                <a:cubicBezTo>
                  <a:pt x="3909" y="7"/>
                  <a:pt x="3993" y="0"/>
                  <a:pt x="4066" y="16"/>
                </a:cubicBezTo>
                <a:cubicBezTo>
                  <a:pt x="4139" y="32"/>
                  <a:pt x="4218" y="71"/>
                  <a:pt x="4280" y="109"/>
                </a:cubicBezTo>
                <a:cubicBezTo>
                  <a:pt x="4342" y="147"/>
                  <a:pt x="4389" y="187"/>
                  <a:pt x="4440" y="243"/>
                </a:cubicBezTo>
                <a:cubicBezTo>
                  <a:pt x="4491" y="299"/>
                  <a:pt x="4539" y="379"/>
                  <a:pt x="4586" y="443"/>
                </a:cubicBezTo>
                <a:cubicBezTo>
                  <a:pt x="4633" y="507"/>
                  <a:pt x="4678" y="562"/>
                  <a:pt x="4720" y="629"/>
                </a:cubicBezTo>
                <a:cubicBezTo>
                  <a:pt x="4762" y="696"/>
                  <a:pt x="4802" y="774"/>
                  <a:pt x="4840" y="843"/>
                </a:cubicBezTo>
                <a:cubicBezTo>
                  <a:pt x="4878" y="912"/>
                  <a:pt x="4908" y="974"/>
                  <a:pt x="4946" y="1043"/>
                </a:cubicBezTo>
                <a:cubicBezTo>
                  <a:pt x="4984" y="1112"/>
                  <a:pt x="5026" y="1189"/>
                  <a:pt x="5066" y="1256"/>
                </a:cubicBezTo>
                <a:cubicBezTo>
                  <a:pt x="5106" y="1323"/>
                  <a:pt x="5135" y="1370"/>
                  <a:pt x="5186" y="1443"/>
                </a:cubicBezTo>
                <a:cubicBezTo>
                  <a:pt x="5237" y="1516"/>
                  <a:pt x="5315" y="1625"/>
                  <a:pt x="5373" y="1696"/>
                </a:cubicBezTo>
                <a:cubicBezTo>
                  <a:pt x="5431" y="1767"/>
                  <a:pt x="5477" y="1812"/>
                  <a:pt x="5533" y="1869"/>
                </a:cubicBezTo>
                <a:cubicBezTo>
                  <a:pt x="5589" y="1926"/>
                  <a:pt x="5629" y="1979"/>
                  <a:pt x="5707" y="2039"/>
                </a:cubicBezTo>
                <a:cubicBezTo>
                  <a:pt x="5785" y="2099"/>
                  <a:pt x="5894" y="2173"/>
                  <a:pt x="6000" y="2229"/>
                </a:cubicBezTo>
                <a:cubicBezTo>
                  <a:pt x="6106" y="2285"/>
                  <a:pt x="6239" y="2340"/>
                  <a:pt x="6346" y="2376"/>
                </a:cubicBezTo>
                <a:cubicBezTo>
                  <a:pt x="6453" y="2412"/>
                  <a:pt x="6544" y="2428"/>
                  <a:pt x="6640" y="2443"/>
                </a:cubicBezTo>
                <a:cubicBezTo>
                  <a:pt x="6736" y="2458"/>
                  <a:pt x="6818" y="2458"/>
                  <a:pt x="6920" y="2469"/>
                </a:cubicBezTo>
                <a:cubicBezTo>
                  <a:pt x="7022" y="2480"/>
                  <a:pt x="7135" y="2498"/>
                  <a:pt x="7253" y="2509"/>
                </a:cubicBezTo>
                <a:cubicBezTo>
                  <a:pt x="7371" y="2520"/>
                  <a:pt x="7517" y="2532"/>
                  <a:pt x="7626" y="2536"/>
                </a:cubicBezTo>
                <a:cubicBezTo>
                  <a:pt x="7735" y="2540"/>
                  <a:pt x="7848" y="2536"/>
                  <a:pt x="7906" y="2536"/>
                </a:cubicBezTo>
              </a:path>
            </a:pathLst>
          </a:custGeom>
          <a:noFill/>
          <a:ln w="19050">
            <a:solidFill>
              <a:srgbClr val="000000"/>
            </a:solidFill>
            <a:round/>
            <a:headEnd/>
            <a:tailEnd/>
          </a:ln>
        </p:spPr>
        <p:txBody>
          <a:bodyPr/>
          <a:lstStyle/>
          <a:p>
            <a:endParaRPr lang="en-US"/>
          </a:p>
        </p:txBody>
      </p:sp>
      <p:sp>
        <p:nvSpPr>
          <p:cNvPr id="7173" name="Line 8"/>
          <p:cNvSpPr>
            <a:spLocks noChangeShapeType="1"/>
          </p:cNvSpPr>
          <p:nvPr/>
        </p:nvSpPr>
        <p:spPr bwMode="auto">
          <a:xfrm>
            <a:off x="1066800" y="5556250"/>
            <a:ext cx="7162800" cy="0"/>
          </a:xfrm>
          <a:prstGeom prst="line">
            <a:avLst/>
          </a:prstGeom>
          <a:noFill/>
          <a:ln w="9525">
            <a:solidFill>
              <a:srgbClr val="000000"/>
            </a:solidFill>
            <a:round/>
            <a:headEnd/>
            <a:tailEnd/>
          </a:ln>
        </p:spPr>
        <p:txBody>
          <a:bodyPr/>
          <a:lstStyle/>
          <a:p>
            <a:endParaRPr lang="en-US"/>
          </a:p>
        </p:txBody>
      </p:sp>
      <p:sp>
        <p:nvSpPr>
          <p:cNvPr id="7174" name="Line 9"/>
          <p:cNvSpPr>
            <a:spLocks noChangeShapeType="1"/>
          </p:cNvSpPr>
          <p:nvPr/>
        </p:nvSpPr>
        <p:spPr bwMode="auto">
          <a:xfrm>
            <a:off x="4573588" y="2516188"/>
            <a:ext cx="0" cy="3030537"/>
          </a:xfrm>
          <a:prstGeom prst="line">
            <a:avLst/>
          </a:prstGeom>
          <a:noFill/>
          <a:ln w="9525">
            <a:solidFill>
              <a:srgbClr val="000000"/>
            </a:solidFill>
            <a:round/>
            <a:headEnd/>
            <a:tailEnd/>
          </a:ln>
        </p:spPr>
        <p:txBody>
          <a:bodyPr/>
          <a:lstStyle/>
          <a:p>
            <a:endParaRPr lang="en-US"/>
          </a:p>
        </p:txBody>
      </p:sp>
      <p:sp>
        <p:nvSpPr>
          <p:cNvPr id="7175" name="Text Box 16"/>
          <p:cNvSpPr txBox="1">
            <a:spLocks noChangeArrowheads="1"/>
          </p:cNvSpPr>
          <p:nvPr/>
        </p:nvSpPr>
        <p:spPr bwMode="auto">
          <a:xfrm>
            <a:off x="3048000" y="5791200"/>
            <a:ext cx="3429000" cy="457200"/>
          </a:xfrm>
          <a:prstGeom prst="rect">
            <a:avLst/>
          </a:prstGeom>
          <a:noFill/>
          <a:ln w="9525">
            <a:noFill/>
            <a:miter lim="800000"/>
            <a:headEnd/>
            <a:tailEnd/>
          </a:ln>
        </p:spPr>
        <p:txBody>
          <a:bodyPr>
            <a:spAutoFit/>
          </a:bodyPr>
          <a:lstStyle/>
          <a:p>
            <a:pPr>
              <a:spcBef>
                <a:spcPct val="50000"/>
              </a:spcBef>
            </a:pPr>
            <a:r>
              <a:rPr lang="en-US"/>
              <a:t>Mean, Median, Mode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381000"/>
            <a:ext cx="7772400" cy="762000"/>
          </a:xfrm>
        </p:spPr>
        <p:txBody>
          <a:bodyPr/>
          <a:lstStyle/>
          <a:p>
            <a:r>
              <a:rPr lang="en-US" sz="2800" b="1" smtClean="0"/>
              <a:t>The Measures of Central Tendency and Distribution</a:t>
            </a:r>
            <a:endParaRPr lang="en-US" smtClean="0"/>
          </a:p>
        </p:txBody>
      </p:sp>
      <p:sp>
        <p:nvSpPr>
          <p:cNvPr id="8195" name="Text Box 3"/>
          <p:cNvSpPr txBox="1">
            <a:spLocks noChangeArrowheads="1"/>
          </p:cNvSpPr>
          <p:nvPr/>
        </p:nvSpPr>
        <p:spPr bwMode="auto">
          <a:xfrm>
            <a:off x="990600" y="1371600"/>
            <a:ext cx="7315200" cy="3108543"/>
          </a:xfrm>
          <a:prstGeom prst="rect">
            <a:avLst/>
          </a:prstGeom>
          <a:noFill/>
          <a:ln w="9525">
            <a:noFill/>
            <a:miter lim="800000"/>
            <a:headEnd/>
            <a:tailEnd/>
          </a:ln>
        </p:spPr>
        <p:txBody>
          <a:bodyPr>
            <a:spAutoFit/>
          </a:bodyPr>
          <a:lstStyle/>
          <a:p>
            <a:pPr>
              <a:spcBef>
                <a:spcPct val="50000"/>
              </a:spcBef>
            </a:pPr>
            <a:r>
              <a:rPr lang="en-US" sz="2800" dirty="0"/>
              <a:t>When data is </a:t>
            </a:r>
            <a:r>
              <a:rPr lang="en-US" sz="2800" b="1" dirty="0"/>
              <a:t>skewed</a:t>
            </a:r>
            <a:r>
              <a:rPr lang="en-US" sz="2800" dirty="0"/>
              <a:t>, values have “bunched” up at one end or the other.</a:t>
            </a:r>
          </a:p>
          <a:p>
            <a:pPr marL="914400" indent="-571500">
              <a:spcBef>
                <a:spcPct val="50000"/>
              </a:spcBef>
            </a:pPr>
            <a:r>
              <a:rPr lang="en-US" sz="2800" dirty="0"/>
              <a:t>	</a:t>
            </a:r>
            <a:r>
              <a:rPr lang="en-US" sz="2800" dirty="0" smtClean="0"/>
              <a:t>With </a:t>
            </a:r>
            <a:r>
              <a:rPr lang="en-US" sz="2800" dirty="0"/>
              <a:t>skewed data, the mean, median, and mode </a:t>
            </a:r>
            <a:r>
              <a:rPr lang="en-US" sz="2800" dirty="0" smtClean="0"/>
              <a:t>are </a:t>
            </a:r>
            <a:r>
              <a:rPr lang="en-US" sz="2800" dirty="0"/>
              <a:t>usually all different values.</a:t>
            </a:r>
          </a:p>
          <a:p>
            <a:pPr marL="914400" indent="-914400">
              <a:spcBef>
                <a:spcPct val="50000"/>
              </a:spcBef>
            </a:pPr>
            <a:r>
              <a:rPr lang="en-US" sz="2800" dirty="0"/>
              <a:t>	The distribution of the data can be </a:t>
            </a:r>
            <a:r>
              <a:rPr lang="en-US" sz="2800" u="sng" dirty="0"/>
              <a:t>positively</a:t>
            </a:r>
            <a:r>
              <a:rPr lang="en-US" sz="2800" dirty="0"/>
              <a:t> or </a:t>
            </a:r>
            <a:r>
              <a:rPr lang="en-US" sz="2800" u="sng" dirty="0" smtClean="0"/>
              <a:t>negatively</a:t>
            </a:r>
            <a:r>
              <a:rPr lang="en-US" sz="2800" dirty="0" smtClean="0"/>
              <a:t> </a:t>
            </a:r>
            <a:r>
              <a:rPr lang="en-US" sz="2800" dirty="0"/>
              <a:t>skewed.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Skew</a:t>
            </a:r>
            <a:endParaRPr lang="en-US" dirty="0"/>
          </a:p>
        </p:txBody>
      </p:sp>
      <p:pic>
        <p:nvPicPr>
          <p:cNvPr id="6" name="Content Placeholder 5" descr="DOC091211-0001.jpg"/>
          <p:cNvPicPr>
            <a:picLocks noGrp="1" noChangeAspect="1"/>
          </p:cNvPicPr>
          <p:nvPr>
            <p:ph idx="1"/>
          </p:nvPr>
        </p:nvPicPr>
        <p:blipFill>
          <a:blip r:embed="rId3" cstate="email"/>
          <a:srcRect l="54326" t="55559" r="15393" b="12452"/>
          <a:stretch>
            <a:fillRect/>
          </a:stretch>
        </p:blipFill>
        <p:spPr>
          <a:xfrm>
            <a:off x="533400" y="1216479"/>
            <a:ext cx="7772400" cy="5274128"/>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1168</Words>
  <Application>Microsoft Office PowerPoint</Application>
  <PresentationFormat>On-screen Show (4:3)</PresentationFormat>
  <Paragraphs>224</Paragraphs>
  <Slides>19</Slides>
  <Notes>13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Shapes of Distributions</vt:lpstr>
      <vt:lpstr>Frequency Distributions</vt:lpstr>
      <vt:lpstr>Frequency Polygon</vt:lpstr>
      <vt:lpstr>Frequency Polygon</vt:lpstr>
      <vt:lpstr>Normal Curve</vt:lpstr>
      <vt:lpstr>Normal Distribution Examples</vt:lpstr>
      <vt:lpstr>The Measures of Central Tendency and Distribution</vt:lpstr>
      <vt:lpstr>The Measures of Central Tendency and Distribution</vt:lpstr>
      <vt:lpstr>Positive Skew</vt:lpstr>
      <vt:lpstr>Negative  Skew</vt:lpstr>
      <vt:lpstr>Bimodal</vt:lpstr>
      <vt:lpstr>Distribution Shapes</vt:lpstr>
      <vt:lpstr>Distribution Shapes</vt:lpstr>
      <vt:lpstr>p. 19 Chapter 3 # 10</vt:lpstr>
      <vt:lpstr>Slide 15</vt:lpstr>
      <vt:lpstr>Slide 16</vt:lpstr>
      <vt:lpstr>Slide 17</vt:lpstr>
      <vt:lpstr>Slide 18</vt:lpstr>
      <vt:lpstr>Slide 19</vt:lpstr>
    </vt:vector>
  </TitlesOfParts>
  <Company>The University of Alabama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Shapes of Distributions</dc:title>
  <dc:creator>Stacy Hughey Surman</dc:creator>
  <cp:lastModifiedBy>Stacy Hughey Surman</cp:lastModifiedBy>
  <cp:revision>29</cp:revision>
  <dcterms:created xsi:type="dcterms:W3CDTF">2011-09-12T19:01:22Z</dcterms:created>
  <dcterms:modified xsi:type="dcterms:W3CDTF">2012-02-01T15:43:15Z</dcterms:modified>
</cp:coreProperties>
</file>